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handoutMasterIdLst>
    <p:handoutMasterId r:id="rId13"/>
  </p:handoutMasterIdLst>
  <p:sldIdLst>
    <p:sldId id="343" r:id="rId2"/>
    <p:sldId id="554" r:id="rId3"/>
    <p:sldId id="556" r:id="rId4"/>
    <p:sldId id="558" r:id="rId5"/>
    <p:sldId id="559" r:id="rId6"/>
    <p:sldId id="562" r:id="rId7"/>
    <p:sldId id="563" r:id="rId8"/>
    <p:sldId id="564" r:id="rId9"/>
    <p:sldId id="529" r:id="rId10"/>
    <p:sldId id="565" r:id="rId11"/>
  </p:sldIdLst>
  <p:sldSz cx="9144000" cy="6858000" type="screen4x3"/>
  <p:notesSz cx="7086600" cy="9372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6C0000"/>
    <a:srgbClr val="E11F1F"/>
    <a:srgbClr val="CB3535"/>
    <a:srgbClr val="91D050"/>
    <a:srgbClr val="E3931D"/>
    <a:srgbClr val="92D050"/>
    <a:srgbClr val="CC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4087" autoAdjust="0"/>
  </p:normalViewPr>
  <p:slideViewPr>
    <p:cSldViewPr>
      <p:cViewPr>
        <p:scale>
          <a:sx n="80" d="100"/>
          <a:sy n="80" d="100"/>
        </p:scale>
        <p:origin x="-1512" y="-134"/>
      </p:cViewPr>
      <p:guideLst>
        <p:guide orient="horz" pos="2160"/>
        <p:guide pos="2880"/>
      </p:guideLst>
    </p:cSldViewPr>
  </p:slideViewPr>
  <p:notesTextViewPr>
    <p:cViewPr>
      <p:scale>
        <a:sx n="100" d="100"/>
        <a:sy n="100" d="100"/>
      </p:scale>
      <p:origin x="0" y="0"/>
    </p:cViewPr>
  </p:notesTextViewPr>
  <p:notesViewPr>
    <p:cSldViewPr>
      <p:cViewPr varScale="1">
        <p:scale>
          <a:sx n="35" d="100"/>
          <a:sy n="35" d="100"/>
        </p:scale>
        <p:origin x="-2316" y="-102"/>
      </p:cViewPr>
      <p:guideLst>
        <p:guide orient="horz" pos="2952"/>
        <p:guide pos="223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a:defRPr sz="1100">
                <a:latin typeface="Arial" charset="0"/>
                <a:cs typeface="+mn-cs"/>
              </a:defRPr>
            </a:lvl1pPr>
          </a:lstStyle>
          <a:p>
            <a:pPr>
              <a:defRPr/>
            </a:pPr>
            <a:endParaRPr lang="en-US"/>
          </a:p>
        </p:txBody>
      </p:sp>
      <p:sp>
        <p:nvSpPr>
          <p:cNvPr id="3" name="Date Placeholder 2"/>
          <p:cNvSpPr>
            <a:spLocks noGrp="1"/>
          </p:cNvSpPr>
          <p:nvPr>
            <p:ph type="dt" sz="quarter" idx="1"/>
          </p:nvPr>
        </p:nvSpPr>
        <p:spPr>
          <a:xfrm>
            <a:off x="4013945" y="1"/>
            <a:ext cx="3071071" cy="469575"/>
          </a:xfrm>
          <a:prstGeom prst="rect">
            <a:avLst/>
          </a:prstGeom>
        </p:spPr>
        <p:txBody>
          <a:bodyPr vert="horz" lIns="89974" tIns="44987" rIns="89974" bIns="44987" rtlCol="0"/>
          <a:lstStyle>
            <a:lvl1pPr algn="r">
              <a:defRPr sz="1100">
                <a:latin typeface="Arial" charset="0"/>
                <a:cs typeface="+mn-cs"/>
              </a:defRPr>
            </a:lvl1pPr>
          </a:lstStyle>
          <a:p>
            <a:pPr>
              <a:defRPr/>
            </a:pPr>
            <a:fld id="{D5C1EFE9-7A47-42BA-BE2A-DC91CBC96F02}" type="datetimeFigureOut">
              <a:rPr lang="en-US"/>
              <a:pPr>
                <a:defRPr/>
              </a:pPr>
              <a:t>9/9/2019</a:t>
            </a:fld>
            <a:endParaRPr lang="en-US"/>
          </a:p>
        </p:txBody>
      </p:sp>
      <p:sp>
        <p:nvSpPr>
          <p:cNvPr id="4" name="Footer Placeholder 3"/>
          <p:cNvSpPr>
            <a:spLocks noGrp="1"/>
          </p:cNvSpPr>
          <p:nvPr>
            <p:ph type="ftr" sz="quarter" idx="2"/>
          </p:nvPr>
        </p:nvSpPr>
        <p:spPr>
          <a:xfrm>
            <a:off x="1" y="8901572"/>
            <a:ext cx="3071071" cy="469574"/>
          </a:xfrm>
          <a:prstGeom prst="rect">
            <a:avLst/>
          </a:prstGeom>
        </p:spPr>
        <p:txBody>
          <a:bodyPr vert="horz" lIns="89974" tIns="44987" rIns="89974" bIns="44987" rtlCol="0" anchor="b"/>
          <a:lstStyle>
            <a:lvl1pPr algn="l">
              <a:defRPr sz="11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4013945" y="8901572"/>
            <a:ext cx="3071071" cy="469574"/>
          </a:xfrm>
          <a:prstGeom prst="rect">
            <a:avLst/>
          </a:prstGeom>
        </p:spPr>
        <p:txBody>
          <a:bodyPr vert="horz" lIns="89974" tIns="44987" rIns="89974" bIns="44987" rtlCol="0" anchor="b"/>
          <a:lstStyle>
            <a:lvl1pPr algn="r">
              <a:defRPr sz="1100">
                <a:latin typeface="Arial" charset="0"/>
                <a:cs typeface="+mn-cs"/>
              </a:defRPr>
            </a:lvl1pPr>
          </a:lstStyle>
          <a:p>
            <a:pPr>
              <a:defRPr/>
            </a:pPr>
            <a:fld id="{6414ACB1-9F4A-41D4-8A64-D147799536A6}" type="slidenum">
              <a:rPr lang="en-US"/>
              <a:pPr>
                <a:defRPr/>
              </a:pPr>
              <a:t>‹#›</a:t>
            </a:fld>
            <a:endParaRPr lang="en-US"/>
          </a:p>
        </p:txBody>
      </p:sp>
    </p:spTree>
    <p:extLst>
      <p:ext uri="{BB962C8B-B14F-4D97-AF65-F5344CB8AC3E}">
        <p14:creationId xmlns:p14="http://schemas.microsoft.com/office/powerpoint/2010/main" xmlns="" val="3011928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fontAlgn="auto">
              <a:spcBef>
                <a:spcPts val="0"/>
              </a:spcBef>
              <a:spcAft>
                <a:spcPts val="0"/>
              </a:spcAft>
              <a:defRPr sz="1100">
                <a:latin typeface="+mn-lt"/>
                <a:cs typeface="+mn-cs"/>
              </a:defRPr>
            </a:lvl1pPr>
          </a:lstStyle>
          <a:p>
            <a:pPr>
              <a:defRPr/>
            </a:pPr>
            <a:endParaRPr lang="en-US"/>
          </a:p>
        </p:txBody>
      </p:sp>
      <p:sp>
        <p:nvSpPr>
          <p:cNvPr id="3" name="Date Placeholder 2"/>
          <p:cNvSpPr>
            <a:spLocks noGrp="1"/>
          </p:cNvSpPr>
          <p:nvPr>
            <p:ph type="dt" idx="1"/>
          </p:nvPr>
        </p:nvSpPr>
        <p:spPr>
          <a:xfrm>
            <a:off x="4013945" y="1"/>
            <a:ext cx="3071071" cy="469575"/>
          </a:xfrm>
          <a:prstGeom prst="rect">
            <a:avLst/>
          </a:prstGeom>
        </p:spPr>
        <p:txBody>
          <a:bodyPr vert="horz" lIns="89974" tIns="44987" rIns="89974" bIns="44987" rtlCol="0"/>
          <a:lstStyle>
            <a:lvl1pPr algn="r" fontAlgn="auto">
              <a:spcBef>
                <a:spcPts val="0"/>
              </a:spcBef>
              <a:spcAft>
                <a:spcPts val="0"/>
              </a:spcAft>
              <a:defRPr sz="1100">
                <a:latin typeface="+mn-lt"/>
                <a:cs typeface="+mn-cs"/>
              </a:defRPr>
            </a:lvl1pPr>
          </a:lstStyle>
          <a:p>
            <a:pPr>
              <a:defRPr/>
            </a:pPr>
            <a:fld id="{D29C89C1-0A71-4A18-8B00-8A9B50881A8F}" type="datetimeFigureOut">
              <a:rPr lang="en-US"/>
              <a:pPr>
                <a:defRPr/>
              </a:pPr>
              <a:t>9/9/2019</a:t>
            </a:fld>
            <a:endParaRPr lang="en-US"/>
          </a:p>
        </p:txBody>
      </p:sp>
      <p:sp>
        <p:nvSpPr>
          <p:cNvPr id="4" name="Slide Image Placeholder 3"/>
          <p:cNvSpPr>
            <a:spLocks noGrp="1" noRot="1" noChangeAspect="1"/>
          </p:cNvSpPr>
          <p:nvPr>
            <p:ph type="sldImg" idx="2"/>
          </p:nvPr>
        </p:nvSpPr>
        <p:spPr>
          <a:xfrm>
            <a:off x="1198563" y="701675"/>
            <a:ext cx="4689475" cy="3516313"/>
          </a:xfrm>
          <a:prstGeom prst="rect">
            <a:avLst/>
          </a:prstGeom>
          <a:noFill/>
          <a:ln w="12700">
            <a:solidFill>
              <a:prstClr val="black"/>
            </a:solidFill>
          </a:ln>
        </p:spPr>
        <p:txBody>
          <a:bodyPr vert="horz" lIns="89974" tIns="44987" rIns="89974" bIns="44987" rtlCol="0" anchor="ctr"/>
          <a:lstStyle/>
          <a:p>
            <a:pPr lvl="0"/>
            <a:endParaRPr lang="en-US" noProof="0"/>
          </a:p>
        </p:txBody>
      </p:sp>
      <p:sp>
        <p:nvSpPr>
          <p:cNvPr id="5" name="Notes Placeholder 4"/>
          <p:cNvSpPr>
            <a:spLocks noGrp="1"/>
          </p:cNvSpPr>
          <p:nvPr>
            <p:ph type="body" sz="quarter" idx="3"/>
          </p:nvPr>
        </p:nvSpPr>
        <p:spPr>
          <a:xfrm>
            <a:off x="708344" y="4452967"/>
            <a:ext cx="5669914" cy="4217451"/>
          </a:xfrm>
          <a:prstGeom prst="rect">
            <a:avLst/>
          </a:prstGeom>
        </p:spPr>
        <p:txBody>
          <a:bodyPr vert="horz" lIns="89974" tIns="44987" rIns="89974" bIns="449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1572"/>
            <a:ext cx="3071071" cy="469574"/>
          </a:xfrm>
          <a:prstGeom prst="rect">
            <a:avLst/>
          </a:prstGeom>
        </p:spPr>
        <p:txBody>
          <a:bodyPr vert="horz" lIns="89974" tIns="44987" rIns="89974" bIns="44987" rtlCol="0" anchor="b"/>
          <a:lstStyle>
            <a:lvl1pPr algn="l" fontAlgn="auto">
              <a:spcBef>
                <a:spcPts val="0"/>
              </a:spcBef>
              <a:spcAft>
                <a:spcPts val="0"/>
              </a:spcAft>
              <a:defRPr sz="11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3945" y="8901572"/>
            <a:ext cx="3071071" cy="469574"/>
          </a:xfrm>
          <a:prstGeom prst="rect">
            <a:avLst/>
          </a:prstGeom>
        </p:spPr>
        <p:txBody>
          <a:bodyPr vert="horz" lIns="89974" tIns="44987" rIns="89974" bIns="44987" rtlCol="0" anchor="b"/>
          <a:lstStyle>
            <a:lvl1pPr algn="r" fontAlgn="auto">
              <a:spcBef>
                <a:spcPts val="0"/>
              </a:spcBef>
              <a:spcAft>
                <a:spcPts val="0"/>
              </a:spcAft>
              <a:defRPr sz="1100">
                <a:latin typeface="+mn-lt"/>
                <a:cs typeface="+mn-cs"/>
              </a:defRPr>
            </a:lvl1pPr>
          </a:lstStyle>
          <a:p>
            <a:pPr>
              <a:defRPr/>
            </a:pPr>
            <a:fld id="{05029CC0-5303-4A8F-B8FC-948DF949A137}" type="slidenum">
              <a:rPr lang="en-US"/>
              <a:pPr>
                <a:defRPr/>
              </a:pPr>
              <a:t>‹#›</a:t>
            </a:fld>
            <a:endParaRPr lang="en-US"/>
          </a:p>
        </p:txBody>
      </p:sp>
    </p:spTree>
    <p:extLst>
      <p:ext uri="{BB962C8B-B14F-4D97-AF65-F5344CB8AC3E}">
        <p14:creationId xmlns:p14="http://schemas.microsoft.com/office/powerpoint/2010/main" xmlns="" val="32230827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l-GR" dirty="0"/>
          </a:p>
        </p:txBody>
      </p:sp>
      <p:sp>
        <p:nvSpPr>
          <p:cNvPr id="4" name="Slide Number Placeholder 3"/>
          <p:cNvSpPr>
            <a:spLocks noGrp="1"/>
          </p:cNvSpPr>
          <p:nvPr>
            <p:ph type="sldNum" sz="quarter" idx="5"/>
          </p:nvPr>
        </p:nvSpPr>
        <p:spPr/>
        <p:txBody>
          <a:bodyPr/>
          <a:lstStyle/>
          <a:p>
            <a:pPr>
              <a:defRPr/>
            </a:pPr>
            <a:fld id="{8B2BE36E-76D8-4F0E-82CB-872CF4294F8C}" type="slidenum">
              <a:rPr lang="en-US" smtClean="0"/>
              <a:pPr>
                <a:defRPr/>
              </a:pPr>
              <a:t>1</a:t>
            </a:fld>
            <a:endParaRPr lang="en-US" dirty="0"/>
          </a:p>
        </p:txBody>
      </p:sp>
    </p:spTree>
    <p:extLst>
      <p:ext uri="{BB962C8B-B14F-4D97-AF65-F5344CB8AC3E}">
        <p14:creationId xmlns:p14="http://schemas.microsoft.com/office/powerpoint/2010/main" xmlns="" val="2734137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10</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2</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3</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4</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5</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6</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7</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8</a:t>
            </a:fld>
            <a:endParaRPr lang="en-US"/>
          </a:p>
        </p:txBody>
      </p:sp>
    </p:spTree>
    <p:extLst>
      <p:ext uri="{BB962C8B-B14F-4D97-AF65-F5344CB8AC3E}">
        <p14:creationId xmlns:p14="http://schemas.microsoft.com/office/powerpoint/2010/main" xmlns="" val="2847992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9</a:t>
            </a:fld>
            <a:endParaRPr lang="en-US"/>
          </a:p>
        </p:txBody>
      </p:sp>
    </p:spTree>
    <p:extLst>
      <p:ext uri="{BB962C8B-B14F-4D97-AF65-F5344CB8AC3E}">
        <p14:creationId xmlns:p14="http://schemas.microsoft.com/office/powerpoint/2010/main" xmlns="" val="284799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dirty="0"/>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fld id="{987E688D-B3D5-44ED-9FD6-B132FA8C06F1}" type="datetime1">
              <a:rPr lang="en-US" smtClean="0"/>
              <a:pPr>
                <a:defRPr/>
              </a:pPr>
              <a:t>9/9/2019</a:t>
            </a:fld>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1C92B8D8-01B7-4986-AF61-CD13AD35B4C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288E1F5-1574-45D7-B1CD-5D5E5A19F76F}" type="datetime1">
              <a:rPr lang="en-US" smtClean="0"/>
              <a:pPr>
                <a:defRPr/>
              </a:pPr>
              <a:t>9/9/2019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51B5452-1710-4A60-83C0-F7649799BBA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D889C1C-58B5-41D5-8394-0A26673F890A}" type="datetime1">
              <a:rPr lang="en-US" smtClean="0"/>
              <a:pPr>
                <a:defRPr/>
              </a:pPr>
              <a:t>9/9/2019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E167DB7-1766-4D5B-95A8-7B4F1BC5905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CED7ABD4-07F6-4E98-9167-FF66551B749F}" type="datetime1">
              <a:rPr lang="en-US" smtClean="0"/>
              <a:pPr>
                <a:defRPr/>
              </a:pPr>
              <a:t>9/9/2019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5141997A-3FD2-45BB-818F-21A479F8E02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dirty="0"/>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dirty="0"/>
              <a:t>Click to edit Master text styles</a:t>
            </a:r>
          </a:p>
        </p:txBody>
      </p:sp>
      <p:sp>
        <p:nvSpPr>
          <p:cNvPr id="4" name="Date Placeholder 13"/>
          <p:cNvSpPr>
            <a:spLocks noGrp="1"/>
          </p:cNvSpPr>
          <p:nvPr>
            <p:ph type="dt" sz="half" idx="10"/>
          </p:nvPr>
        </p:nvSpPr>
        <p:spPr/>
        <p:txBody>
          <a:bodyPr/>
          <a:lstStyle>
            <a:lvl1pPr>
              <a:defRPr/>
            </a:lvl1pPr>
          </a:lstStyle>
          <a:p>
            <a:pPr>
              <a:defRPr/>
            </a:pPr>
            <a:fld id="{FE886735-22F4-4336-800D-29D775F0739F}" type="datetime1">
              <a:rPr lang="en-US" smtClean="0"/>
              <a:pPr>
                <a:defRPr/>
              </a:pPr>
              <a:t>9/9/2019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145B745-FCCF-4B92-A9F7-26936667217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20B1FA9C-D0E6-4DC9-8218-CD69BC138138}" type="datetime1">
              <a:rPr lang="en-US" smtClean="0"/>
              <a:pPr>
                <a:defRPr/>
              </a:pPr>
              <a:t>9/9/2019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F1F8EA8E-05FB-433C-A744-9ED16213804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860400"/>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p:cNvSpPr>
            <a:spLocks noGrp="1"/>
          </p:cNvSpPr>
          <p:nvPr>
            <p:ph type="dt" sz="half" idx="10"/>
          </p:nvPr>
        </p:nvSpPr>
        <p:spPr/>
        <p:txBody>
          <a:bodyPr rtlCol="0"/>
          <a:lstStyle>
            <a:lvl1pPr>
              <a:defRPr/>
            </a:lvl1pPr>
          </a:lstStyle>
          <a:p>
            <a:pPr>
              <a:defRPr/>
            </a:pPr>
            <a:fld id="{F5F545A5-C3A8-4C94-AD6A-8D0D85268371}" type="datetime1">
              <a:rPr lang="en-US" smtClean="0"/>
              <a:pPr>
                <a:defRPr/>
              </a:pPr>
              <a:t>9/9/2019</a:t>
            </a:fld>
            <a:endParaRPr lang="en-US"/>
          </a:p>
        </p:txBody>
      </p:sp>
      <p:sp>
        <p:nvSpPr>
          <p:cNvPr id="8" name="Slide Number Placeholder 26"/>
          <p:cNvSpPr>
            <a:spLocks noGrp="1"/>
          </p:cNvSpPr>
          <p:nvPr>
            <p:ph type="sldNum" sz="quarter" idx="11"/>
          </p:nvPr>
        </p:nvSpPr>
        <p:spPr/>
        <p:txBody>
          <a:bodyPr rtlCol="0"/>
          <a:lstStyle>
            <a:lvl1pPr>
              <a:defRPr/>
            </a:lvl1pPr>
          </a:lstStyle>
          <a:p>
            <a:pPr>
              <a:defRPr/>
            </a:pPr>
            <a:fld id="{09C52116-DD50-481B-9EC6-83EE5CD6973C}" type="slidenum">
              <a:rPr lang="en-US"/>
              <a:pPr>
                <a:defRPr/>
              </a:pPr>
              <a:t>‹#›</a:t>
            </a:fld>
            <a:endParaRPr lang="en-US"/>
          </a:p>
        </p:txBody>
      </p:sp>
      <p:sp>
        <p:nvSpPr>
          <p:cNvPr id="9" name="Footer Placeholder 2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C42AF053-D780-45F0-BB78-4D9C3295158F}" type="datetime1">
              <a:rPr lang="en-US" smtClean="0"/>
              <a:pPr>
                <a:defRPr/>
              </a:pPr>
              <a:t>9/9/2019</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0D88E08-D8B2-465E-A283-BAE996E005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A504F9C4-E4B9-4B83-99B9-BE953207EA74}" type="datetime1">
              <a:rPr lang="en-US" smtClean="0"/>
              <a:pPr>
                <a:defRPr/>
              </a:pPr>
              <a:t>9/9/2019</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D092209-AF17-4B33-9D07-71FFA6D5A74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85F9256-F0D8-4E67-908B-6CB580AC6651}" type="datetime1">
              <a:rPr lang="en-US" smtClean="0"/>
              <a:pPr>
                <a:defRPr/>
              </a:pPr>
              <a:t>9/9/2019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129A84D-091E-46BB-80D6-C4EDCD9B1BB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03CBE6CF-F40A-47BC-9F10-F5AB6087C450}" type="datetime1">
              <a:rPr lang="en-US" smtClean="0"/>
              <a:pPr>
                <a:defRPr/>
              </a:pPr>
              <a:t>9/9/2019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EB2ACB4-74BC-4B63-B4CC-E42FE96F367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userDrawn="1"/>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87"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88"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cs typeface="+mn-cs"/>
              </a:defRPr>
            </a:lvl1pPr>
          </a:lstStyle>
          <a:p>
            <a:pPr>
              <a:defRPr/>
            </a:pPr>
            <a:fld id="{FF3FD9B9-3953-4466-8017-B36EC82298EF}" type="datetime1">
              <a:rPr lang="en-US" smtClean="0"/>
              <a:pPr>
                <a:defRPr/>
              </a:pPr>
              <a:t>9/9/2019</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fontAlgn="auto" latinLnBrk="0" hangingPunct="1">
              <a:spcBef>
                <a:spcPts val="0"/>
              </a:spcBef>
              <a:spcAft>
                <a:spcPts val="0"/>
              </a:spcAft>
              <a:defRPr kumimoji="0" sz="1800">
                <a:solidFill>
                  <a:srgbClr val="FFFFFF"/>
                </a:solidFill>
                <a:latin typeface="+mn-lt"/>
                <a:cs typeface="+mn-cs"/>
              </a:defRPr>
            </a:lvl1pPr>
          </a:lstStyle>
          <a:p>
            <a:pPr>
              <a:defRPr/>
            </a:pPr>
            <a:fld id="{AF31FE08-07D6-4827-877B-568678B3EF6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13" r:id="rId2"/>
    <p:sldLayoutId id="2147483914" r:id="rId3"/>
    <p:sldLayoutId id="2147483915" r:id="rId4"/>
    <p:sldLayoutId id="2147483922" r:id="rId5"/>
    <p:sldLayoutId id="2147483923" r:id="rId6"/>
    <p:sldLayoutId id="2147483916" r:id="rId7"/>
    <p:sldLayoutId id="2147483917" r:id="rId8"/>
    <p:sldLayoutId id="2147483918" r:id="rId9"/>
    <p:sldLayoutId id="2147483919" r:id="rId10"/>
    <p:sldLayoutId id="2147483920"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00B0F0"/>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B0F0"/>
        </a:buClr>
        <a:buFont typeface="Georgia" pitchFamily="18" charset="0"/>
        <a:buChar char="▫"/>
        <a:defRPr sz="2000" kern="1200">
          <a:solidFill>
            <a:srgbClr val="00B0F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0" y="0"/>
            <a:ext cx="9144000" cy="1416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70" name="Title 1"/>
          <p:cNvSpPr>
            <a:spLocks noGrp="1"/>
          </p:cNvSpPr>
          <p:nvPr>
            <p:ph type="ctrTitle"/>
          </p:nvPr>
        </p:nvSpPr>
        <p:spPr>
          <a:xfrm>
            <a:off x="0" y="1556792"/>
            <a:ext cx="9036496" cy="1798315"/>
          </a:xfrm>
        </p:spPr>
        <p:txBody>
          <a:bodyPr/>
          <a:lstStyle/>
          <a:p>
            <a:pPr algn="ctr"/>
            <a:r>
              <a:rPr lang="en-US" sz="2600" b="1" i="1" dirty="0" smtClean="0"/>
              <a:t/>
            </a:r>
            <a:br>
              <a:rPr lang="en-US" sz="2600" b="1" i="1" dirty="0" smtClean="0"/>
            </a:br>
            <a:r>
              <a:rPr lang="en-US" sz="2600" b="1" dirty="0" smtClean="0"/>
              <a:t>Big Data Content Analytics </a:t>
            </a:r>
            <a:r>
              <a:rPr lang="el-GR" sz="2600" dirty="0" smtClean="0"/>
              <a:t/>
            </a:r>
            <a:br>
              <a:rPr lang="el-GR" sz="2600" dirty="0" smtClean="0"/>
            </a:br>
            <a:r>
              <a:rPr lang="en-US" sz="2600" dirty="0" smtClean="0"/>
              <a:t/>
            </a:r>
            <a:br>
              <a:rPr lang="en-US" sz="2600" dirty="0" smtClean="0"/>
            </a:br>
            <a:r>
              <a:rPr lang="en-US" sz="2600" b="1" i="1" dirty="0" smtClean="0"/>
              <a:t>‘</a:t>
            </a:r>
            <a:r>
              <a:rPr lang="en-US" sz="2600" b="1" i="1" dirty="0" smtClean="0"/>
              <a:t>Sentiment analysis on restaurant reviews from yelp website‘</a:t>
            </a:r>
            <a:endParaRPr lang="el-GR" sz="2600" dirty="0"/>
          </a:p>
        </p:txBody>
      </p:sp>
      <p:pic>
        <p:nvPicPr>
          <p:cNvPr id="39938" name="Picture 2" descr="https://e-mscba.dmst.aueb.gr/theme/image.php/overlay/theme/1528185378/logo"/>
          <p:cNvPicPr>
            <a:picLocks noChangeAspect="1" noChangeArrowheads="1"/>
          </p:cNvPicPr>
          <p:nvPr/>
        </p:nvPicPr>
        <p:blipFill>
          <a:blip r:embed="rId3" cstate="print"/>
          <a:srcRect r="68421" b="-10295"/>
          <a:stretch>
            <a:fillRect/>
          </a:stretch>
        </p:blipFill>
        <p:spPr bwMode="auto">
          <a:xfrm>
            <a:off x="357158" y="232149"/>
            <a:ext cx="3143272" cy="982273"/>
          </a:xfrm>
          <a:prstGeom prst="rect">
            <a:avLst/>
          </a:prstGeom>
          <a:noFill/>
        </p:spPr>
      </p:pic>
      <p:pic>
        <p:nvPicPr>
          <p:cNvPr id="8" name="Picture 2" descr="https://e-mscba.dmst.aueb.gr/theme/image.php/overlay/theme/1528185378/logo"/>
          <p:cNvPicPr>
            <a:picLocks noChangeAspect="1" noChangeArrowheads="1"/>
          </p:cNvPicPr>
          <p:nvPr/>
        </p:nvPicPr>
        <p:blipFill>
          <a:blip r:embed="rId3" cstate="print"/>
          <a:srcRect l="49211" b="2205"/>
          <a:stretch>
            <a:fillRect/>
          </a:stretch>
        </p:blipFill>
        <p:spPr bwMode="auto">
          <a:xfrm>
            <a:off x="4071934" y="214290"/>
            <a:ext cx="4920592" cy="847732"/>
          </a:xfrm>
          <a:prstGeom prst="rect">
            <a:avLst/>
          </a:prstGeom>
          <a:noFill/>
        </p:spPr>
      </p:pic>
      <p:sp>
        <p:nvSpPr>
          <p:cNvPr id="12" name="Title 1"/>
          <p:cNvSpPr txBox="1">
            <a:spLocks/>
          </p:cNvSpPr>
          <p:nvPr/>
        </p:nvSpPr>
        <p:spPr bwMode="auto">
          <a:xfrm>
            <a:off x="36098" y="5059709"/>
            <a:ext cx="9036496" cy="179831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anose="020F0502020204030204" pitchFamily="34" charset="0"/>
              </a:rPr>
              <a:t>Students: </a:t>
            </a:r>
            <a:endParaRPr kumimoji="0" lang="en-US" sz="2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anose="020F0502020204030204" pitchFamily="34" charset="0"/>
            </a:endParaRP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Alexandros Ntzoufas</a:t>
            </a:r>
          </a:p>
          <a:p>
            <a:pPr lvl="0" eaLnBrk="0" hangingPunct="0">
              <a:defRPr/>
            </a:pPr>
            <a:r>
              <a:rPr lang="en-US" sz="2000" b="1" dirty="0" err="1" smtClean="0">
                <a:solidFill>
                  <a:schemeClr val="tx2">
                    <a:lumMod val="75000"/>
                  </a:schemeClr>
                </a:solidFill>
                <a:latin typeface="Calibri" pitchFamily="34" charset="0"/>
                <a:ea typeface="+mj-ea"/>
                <a:cs typeface="Calibri" panose="020F0502020204030204" pitchFamily="34" charset="0"/>
              </a:rPr>
              <a:t>Romanos</a:t>
            </a:r>
            <a:r>
              <a:rPr lang="en-US" sz="2000" b="1" dirty="0" smtClean="0">
                <a:solidFill>
                  <a:schemeClr val="tx2">
                    <a:lumMod val="75000"/>
                  </a:schemeClr>
                </a:solidFill>
                <a:latin typeface="Calibri" pitchFamily="34" charset="0"/>
                <a:ea typeface="+mj-ea"/>
                <a:cs typeface="Calibri" panose="020F0502020204030204" pitchFamily="34" charset="0"/>
              </a:rPr>
              <a:t> </a:t>
            </a:r>
            <a:r>
              <a:rPr lang="en-US" sz="2000" b="1" dirty="0" err="1" smtClean="0">
                <a:solidFill>
                  <a:schemeClr val="tx2">
                    <a:lumMod val="75000"/>
                  </a:schemeClr>
                </a:solidFill>
                <a:latin typeface="Calibri" pitchFamily="34" charset="0"/>
                <a:ea typeface="+mj-ea"/>
                <a:cs typeface="Calibri" panose="020F0502020204030204" pitchFamily="34" charset="0"/>
              </a:rPr>
              <a:t>Oikonomidis</a:t>
            </a:r>
            <a:endParaRPr lang="en-US" sz="2000" b="1" dirty="0" smtClean="0">
              <a:solidFill>
                <a:schemeClr val="tx2">
                  <a:lumMod val="75000"/>
                </a:schemeClr>
              </a:solidFill>
              <a:latin typeface="Calibri" pitchFamily="34" charset="0"/>
              <a:ea typeface="+mj-ea"/>
              <a:cs typeface="Calibri" panose="020F0502020204030204" pitchFamily="34" charset="0"/>
            </a:endParaRP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Sofia </a:t>
            </a:r>
            <a:r>
              <a:rPr lang="en-US" sz="2000" b="1" dirty="0" err="1" smtClean="0">
                <a:solidFill>
                  <a:schemeClr val="tx2">
                    <a:lumMod val="75000"/>
                  </a:schemeClr>
                </a:solidFill>
                <a:latin typeface="Calibri" pitchFamily="34" charset="0"/>
                <a:ea typeface="+mj-ea"/>
                <a:cs typeface="Calibri" panose="020F0502020204030204" pitchFamily="34" charset="0"/>
              </a:rPr>
              <a:t>Zgkouri</a:t>
            </a:r>
            <a:r>
              <a:rPr lang="en-US" sz="2000" b="1" dirty="0" smtClean="0">
                <a:solidFill>
                  <a:schemeClr val="tx2">
                    <a:lumMod val="75000"/>
                  </a:schemeClr>
                </a:solidFill>
                <a:latin typeface="Calibri" pitchFamily="34" charset="0"/>
                <a:ea typeface="+mj-ea"/>
                <a:cs typeface="Calibri" panose="020F0502020204030204" pitchFamily="34" charset="0"/>
              </a:rPr>
              <a:t> </a:t>
            </a:r>
            <a:endParaRPr lang="en-US" sz="2000" b="1" noProof="0" dirty="0" smtClean="0">
              <a:solidFill>
                <a:schemeClr val="tx2">
                  <a:lumMod val="75000"/>
                </a:schemeClr>
              </a:solidFill>
              <a:latin typeface="Calibri" pitchFamily="34" charset="0"/>
              <a:ea typeface="+mj-ea"/>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Questions ?</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10</a:t>
            </a:fld>
            <a:endParaRPr lang="el-GR" sz="800" dirty="0"/>
          </a:p>
        </p:txBody>
      </p:sp>
      <p:pic>
        <p:nvPicPr>
          <p:cNvPr id="34818" name="Picture 2" descr="ÎÏÎ¿ÏÎ­Î»ÎµÏÎ¼Î± ÎµÎ¹ÎºÏÎ½Î±Ï Î³Î¹Î± artificial intelligence questions"/>
          <p:cNvPicPr>
            <a:picLocks noChangeAspect="1" noChangeArrowheads="1"/>
          </p:cNvPicPr>
          <p:nvPr/>
        </p:nvPicPr>
        <p:blipFill>
          <a:blip r:embed="rId3" cstate="print"/>
          <a:srcRect/>
          <a:stretch>
            <a:fillRect/>
          </a:stretch>
        </p:blipFill>
        <p:spPr bwMode="auto">
          <a:xfrm>
            <a:off x="-32" y="1239292"/>
            <a:ext cx="7500990" cy="5625743"/>
          </a:xfrm>
          <a:prstGeom prst="rect">
            <a:avLst/>
          </a:prstGeom>
          <a:noFill/>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smtClean="0"/>
              <a:t>Focus: Sentiment analysis on the customers’ reviews (Yelp)</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2</a:t>
            </a:fld>
            <a:endParaRPr lang="el-GR" sz="800" dirty="0"/>
          </a:p>
        </p:txBody>
      </p:sp>
      <p:sp>
        <p:nvSpPr>
          <p:cNvPr id="6" name="5 - TextBox"/>
          <p:cNvSpPr txBox="1"/>
          <p:nvPr/>
        </p:nvSpPr>
        <p:spPr>
          <a:xfrm>
            <a:off x="428596" y="1610575"/>
            <a:ext cx="8501122" cy="4801314"/>
          </a:xfrm>
          <a:prstGeom prst="rect">
            <a:avLst/>
          </a:prstGeom>
          <a:noFill/>
        </p:spPr>
        <p:txBody>
          <a:bodyPr wrap="square" rtlCol="0">
            <a:spAutoFit/>
          </a:bodyPr>
          <a:lstStyle/>
          <a:p>
            <a:pPr>
              <a:buFont typeface="Wingdings" pitchFamily="2" charset="2"/>
              <a:buChar char="Ø"/>
            </a:pPr>
            <a:r>
              <a:rPr lang="en-US" dirty="0" smtClean="0"/>
              <a:t>  </a:t>
            </a:r>
            <a:r>
              <a:rPr lang="en-US" dirty="0" smtClean="0"/>
              <a:t>The main of this assignment is to identify whether reviews of the customers for hotels, restaurants, </a:t>
            </a:r>
            <a:r>
              <a:rPr lang="en-US" dirty="0" smtClean="0"/>
              <a:t>coffee </a:t>
            </a:r>
            <a:r>
              <a:rPr lang="en-US" dirty="0" smtClean="0"/>
              <a:t>shops, etc  are negative, positive or neutral and if there is place for improvement. </a:t>
            </a:r>
            <a:endParaRPr lang="en-US" dirty="0" smtClean="0"/>
          </a:p>
          <a:p>
            <a:pPr>
              <a:buFont typeface="Wingdings" pitchFamily="2" charset="2"/>
              <a:buChar char="Ø"/>
            </a:pPr>
            <a:endParaRPr lang="en-US" dirty="0" smtClean="0"/>
          </a:p>
          <a:p>
            <a:pPr>
              <a:buFont typeface="Wingdings" pitchFamily="2" charset="2"/>
              <a:buChar char="Ø"/>
            </a:pPr>
            <a:r>
              <a:rPr lang="en-US" dirty="0" smtClean="0"/>
              <a:t> </a:t>
            </a:r>
            <a:r>
              <a:rPr lang="en-US" dirty="0" smtClean="0"/>
              <a:t>Enable </a:t>
            </a:r>
            <a:r>
              <a:rPr lang="en-US" dirty="0" smtClean="0"/>
              <a:t>companies to understand the social sentiment of their brand, product or service and monitoring </a:t>
            </a:r>
          </a:p>
          <a:p>
            <a:pPr>
              <a:buFont typeface="Wingdings" pitchFamily="2" charset="2"/>
              <a:buChar char="Ø"/>
            </a:pPr>
            <a:endParaRPr lang="en-US" dirty="0" smtClean="0"/>
          </a:p>
          <a:p>
            <a:pPr>
              <a:buFont typeface="Wingdings" pitchFamily="2" charset="2"/>
              <a:buChar char="Ø"/>
            </a:pPr>
            <a:r>
              <a:rPr lang="en-US" dirty="0" smtClean="0"/>
              <a:t> </a:t>
            </a:r>
            <a:r>
              <a:rPr lang="en-US" dirty="0" smtClean="0"/>
              <a:t>Analyze  the reviews for companies of interest for </a:t>
            </a:r>
            <a:r>
              <a:rPr lang="en-US" dirty="0" smtClean="0"/>
              <a:t>specific </a:t>
            </a:r>
            <a:r>
              <a:rPr lang="en-US" dirty="0" smtClean="0"/>
              <a:t>areas, </a:t>
            </a:r>
            <a:r>
              <a:rPr lang="en-US" dirty="0" smtClean="0"/>
              <a:t>so </a:t>
            </a:r>
            <a:r>
              <a:rPr lang="en-US" dirty="0" smtClean="0"/>
              <a:t>a competitor </a:t>
            </a:r>
            <a:r>
              <a:rPr lang="en-US" dirty="0" smtClean="0"/>
              <a:t>can </a:t>
            </a:r>
            <a:r>
              <a:rPr lang="en-US" dirty="0" smtClean="0"/>
              <a:t>identify a chance in the market and offer </a:t>
            </a:r>
            <a:r>
              <a:rPr lang="en-US" dirty="0" smtClean="0"/>
              <a:t>better services </a:t>
            </a:r>
            <a:r>
              <a:rPr lang="en-US" dirty="0" smtClean="0"/>
              <a:t>or gain </a:t>
            </a:r>
            <a:r>
              <a:rPr lang="en-US" dirty="0" smtClean="0"/>
              <a:t>higher share of the </a:t>
            </a:r>
            <a:r>
              <a:rPr lang="en-US" dirty="0" smtClean="0"/>
              <a:t>market</a:t>
            </a:r>
          </a:p>
          <a:p>
            <a:pPr>
              <a:buFont typeface="Wingdings" pitchFamily="2" charset="2"/>
              <a:buChar char="Ø"/>
            </a:pPr>
            <a:endParaRPr lang="en-US" dirty="0" smtClean="0"/>
          </a:p>
          <a:p>
            <a:pPr>
              <a:buFont typeface="Wingdings" pitchFamily="2" charset="2"/>
              <a:buChar char="Ø"/>
            </a:pPr>
            <a:r>
              <a:rPr lang="en-US" dirty="0" smtClean="0"/>
              <a:t> Focus on specific areas or sectors and </a:t>
            </a:r>
            <a:r>
              <a:rPr lang="en-US" dirty="0" err="1" smtClean="0"/>
              <a:t>analyse</a:t>
            </a:r>
            <a:r>
              <a:rPr lang="en-US" dirty="0" smtClean="0"/>
              <a:t> problematic situations, so further improvements can be applied</a:t>
            </a:r>
          </a:p>
          <a:p>
            <a:pPr>
              <a:buFont typeface="Wingdings" pitchFamily="2" charset="2"/>
              <a:buChar char="Ø"/>
            </a:pPr>
            <a:endParaRPr lang="en-US" dirty="0" smtClean="0"/>
          </a:p>
          <a:p>
            <a:pPr>
              <a:buFont typeface="Wingdings" pitchFamily="2" charset="2"/>
              <a:buChar char="Ø"/>
            </a:pPr>
            <a:r>
              <a:rPr lang="en-US" dirty="0" smtClean="0"/>
              <a:t> Run different type of models (RNN, CNN, </a:t>
            </a:r>
            <a:r>
              <a:rPr lang="en-US" dirty="0" smtClean="0"/>
              <a:t>BOW with </a:t>
            </a:r>
            <a:r>
              <a:rPr lang="en-US" dirty="0" err="1" smtClean="0"/>
              <a:t>Keras</a:t>
            </a:r>
            <a:r>
              <a:rPr lang="en-US" dirty="0" smtClean="0"/>
              <a:t>) and evaluate the results</a:t>
            </a:r>
          </a:p>
          <a:p>
            <a:pPr>
              <a:buFont typeface="Wingdings" pitchFamily="2" charset="2"/>
              <a:buChar char="Ø"/>
            </a:pPr>
            <a:endParaRPr lang="en-US" dirty="0" smtClean="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The dataset </a:t>
            </a:r>
            <a:r>
              <a:rPr lang="en-US" sz="2400" b="1" dirty="0" smtClean="0">
                <a:solidFill>
                  <a:srgbClr val="595959"/>
                </a:solidFill>
                <a:latin typeface="+mj-lt"/>
              </a:rPr>
              <a:t>includes </a:t>
            </a:r>
            <a:r>
              <a:rPr lang="en-US" sz="2400" b="1" dirty="0" smtClean="0">
                <a:solidFill>
                  <a:srgbClr val="595959"/>
                </a:solidFill>
                <a:latin typeface="+mj-lt"/>
              </a:rPr>
              <a:t>100,000 reviews from the Yelp website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3</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0" name="29 - Ορθογώνιο"/>
          <p:cNvSpPr/>
          <p:nvPr/>
        </p:nvSpPr>
        <p:spPr>
          <a:xfrm>
            <a:off x="142844" y="1531798"/>
            <a:ext cx="8786874" cy="1754326"/>
          </a:xfrm>
          <a:prstGeom prst="rect">
            <a:avLst/>
          </a:prstGeom>
        </p:spPr>
        <p:txBody>
          <a:bodyPr wrap="square">
            <a:spAutoFit/>
          </a:bodyPr>
          <a:lstStyle/>
          <a:p>
            <a:pPr>
              <a:buFont typeface="Wingdings" pitchFamily="2" charset="2"/>
              <a:buChar char="Ø"/>
            </a:pPr>
            <a:r>
              <a:rPr lang="en-US" dirty="0" smtClean="0"/>
              <a:t> Insert a dataset of 100.000 rows in Python. The data is in ‘</a:t>
            </a:r>
            <a:r>
              <a:rPr lang="en-US" dirty="0" err="1" smtClean="0"/>
              <a:t>json</a:t>
            </a:r>
            <a:r>
              <a:rPr lang="en-US" dirty="0" smtClean="0"/>
              <a:t>’ format.</a:t>
            </a:r>
          </a:p>
          <a:p>
            <a:pPr>
              <a:buFont typeface="Wingdings" pitchFamily="2" charset="2"/>
              <a:buChar char="Ø"/>
            </a:pPr>
            <a:endParaRPr lang="en-US" dirty="0" smtClean="0"/>
          </a:p>
          <a:p>
            <a:pPr>
              <a:buFont typeface="Wingdings" pitchFamily="2" charset="2"/>
              <a:buChar char="Ø"/>
            </a:pPr>
            <a:r>
              <a:rPr lang="en-US" dirty="0" smtClean="0"/>
              <a:t> The labels of the reviews were </a:t>
            </a:r>
            <a:r>
              <a:rPr lang="en-US" dirty="0" smtClean="0"/>
              <a:t>formulated by </a:t>
            </a:r>
            <a:r>
              <a:rPr lang="en-US" dirty="0" smtClean="0"/>
              <a:t>taking into consideration the ratings of the users. Reviews with 1 or 2 stars are considered as negative, reviews with 3 stars as neutral while reviews with 4 or 5 stars as positive</a:t>
            </a:r>
          </a:p>
          <a:p>
            <a:pPr>
              <a:buFont typeface="Wingdings" pitchFamily="2" charset="2"/>
              <a:buChar char="Ø"/>
            </a:pPr>
            <a:endParaRPr lang="en-US" dirty="0" smtClean="0"/>
          </a:p>
        </p:txBody>
      </p:sp>
      <p:pic>
        <p:nvPicPr>
          <p:cNvPr id="31" name="30 - Εικόνα"/>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85720" y="4000504"/>
            <a:ext cx="5267325" cy="1085850"/>
          </a:xfrm>
          <a:prstGeom prst="rect">
            <a:avLst/>
          </a:prstGeom>
          <a:noFill/>
          <a:ln>
            <a:noFill/>
          </a:ln>
        </p:spPr>
      </p:pic>
      <p:sp>
        <p:nvSpPr>
          <p:cNvPr id="32" name="31 - Στρογγυλεμένο ορθογώνιο"/>
          <p:cNvSpPr/>
          <p:nvPr/>
        </p:nvSpPr>
        <p:spPr>
          <a:xfrm>
            <a:off x="214282" y="3929066"/>
            <a:ext cx="5429288" cy="128588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cxnSp>
        <p:nvCxnSpPr>
          <p:cNvPr id="33" name="32 - Ευθεία γραμμή σύνδεσης"/>
          <p:cNvCxnSpPr>
            <a:endCxn id="36" idx="1"/>
          </p:cNvCxnSpPr>
          <p:nvPr/>
        </p:nvCxnSpPr>
        <p:spPr>
          <a:xfrm>
            <a:off x="2143108" y="5214950"/>
            <a:ext cx="2428892" cy="96441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35 - Στρογγυλεμένο ορθογώνιο"/>
          <p:cNvSpPr/>
          <p:nvPr/>
        </p:nvSpPr>
        <p:spPr>
          <a:xfrm>
            <a:off x="4572000" y="5572140"/>
            <a:ext cx="2571768" cy="121444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pic>
        <p:nvPicPr>
          <p:cNvPr id="1026" name="Picture 2"/>
          <p:cNvPicPr>
            <a:picLocks noChangeAspect="1" noChangeArrowheads="1"/>
          </p:cNvPicPr>
          <p:nvPr/>
        </p:nvPicPr>
        <p:blipFill>
          <a:blip r:embed="rId4" cstate="print"/>
          <a:srcRect l="26953" t="42708" r="53125" b="43750"/>
          <a:stretch>
            <a:fillRect/>
          </a:stretch>
        </p:blipFill>
        <p:spPr bwMode="auto">
          <a:xfrm>
            <a:off x="4643438" y="5715016"/>
            <a:ext cx="2428892" cy="928694"/>
          </a:xfrm>
          <a:prstGeom prst="rect">
            <a:avLst/>
          </a:prstGeom>
          <a:noFill/>
          <a:ln w="9525">
            <a:noFill/>
            <a:miter lim="800000"/>
            <a:headEnd/>
            <a:tailEnd/>
          </a:ln>
          <a:effectLst/>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Most of the reviews of the Yelp dataset are positive</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4</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pic>
        <p:nvPicPr>
          <p:cNvPr id="16" name="15 - Εικόνα"/>
          <p:cNvPicPr/>
          <p:nvPr/>
        </p:nvPicPr>
        <p:blipFill>
          <a:blip r:embed="rId3" cstate="print"/>
          <a:srcRect l="28513" t="45244" r="23413" b="7198"/>
          <a:stretch>
            <a:fillRect/>
          </a:stretch>
        </p:blipFill>
        <p:spPr bwMode="auto">
          <a:xfrm>
            <a:off x="214282" y="2928934"/>
            <a:ext cx="7786742" cy="3929066"/>
          </a:xfrm>
          <a:prstGeom prst="rect">
            <a:avLst/>
          </a:prstGeom>
          <a:noFill/>
          <a:ln w="9525">
            <a:noFill/>
            <a:miter lim="800000"/>
            <a:headEnd/>
            <a:tailEnd/>
          </a:ln>
        </p:spPr>
      </p:pic>
      <p:sp>
        <p:nvSpPr>
          <p:cNvPr id="17" name="16 - TextBox"/>
          <p:cNvSpPr txBox="1"/>
          <p:nvPr/>
        </p:nvSpPr>
        <p:spPr>
          <a:xfrm>
            <a:off x="428596" y="1610575"/>
            <a:ext cx="8501122" cy="1477328"/>
          </a:xfrm>
          <a:prstGeom prst="rect">
            <a:avLst/>
          </a:prstGeom>
          <a:noFill/>
        </p:spPr>
        <p:txBody>
          <a:bodyPr wrap="square" rtlCol="0">
            <a:spAutoFit/>
          </a:bodyPr>
          <a:lstStyle/>
          <a:p>
            <a:r>
              <a:rPr lang="en-US" b="1" dirty="0" smtClean="0"/>
              <a:t>Reviews:</a:t>
            </a:r>
          </a:p>
          <a:p>
            <a:pPr>
              <a:buFont typeface="Wingdings" pitchFamily="2" charset="2"/>
              <a:buChar char="Ø"/>
            </a:pPr>
            <a:r>
              <a:rPr lang="en-US" dirty="0" smtClean="0"/>
              <a:t>65% </a:t>
            </a:r>
            <a:r>
              <a:rPr lang="en-US" dirty="0" smtClean="0"/>
              <a:t>positive</a:t>
            </a:r>
          </a:p>
          <a:p>
            <a:pPr>
              <a:buFont typeface="Wingdings" pitchFamily="2" charset="2"/>
              <a:buChar char="Ø"/>
            </a:pPr>
            <a:r>
              <a:rPr lang="en-US" dirty="0" smtClean="0"/>
              <a:t>23% negative</a:t>
            </a:r>
          </a:p>
          <a:p>
            <a:pPr>
              <a:buFont typeface="Wingdings" pitchFamily="2" charset="2"/>
              <a:buChar char="Ø"/>
            </a:pPr>
            <a:r>
              <a:rPr lang="en-US" dirty="0" smtClean="0"/>
              <a:t>12% neutral</a:t>
            </a:r>
          </a:p>
          <a:p>
            <a:pPr>
              <a:buFont typeface="Wingdings" pitchFamily="2" charset="2"/>
              <a:buChar char="Ø"/>
            </a:pPr>
            <a:endParaRPr lang="en-US" dirty="0" smtClean="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Text </a:t>
            </a:r>
            <a:r>
              <a:rPr lang="en-US" sz="2400" b="1" dirty="0" smtClean="0">
                <a:solidFill>
                  <a:srgbClr val="595959"/>
                </a:solidFill>
                <a:latin typeface="+mj-lt"/>
              </a:rPr>
              <a:t>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a:t>
            </a:r>
            <a:r>
              <a:rPr lang="en-US" sz="2400" b="1" dirty="0" smtClean="0">
                <a:solidFill>
                  <a:srgbClr val="595959"/>
                </a:solidFill>
                <a:latin typeface="+mj-lt"/>
              </a:rPr>
              <a:t>) (1/2)  </a:t>
            </a: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5</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Preprocessing </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357158" y="1714488"/>
            <a:ext cx="2285984" cy="381642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Converting all text to lower case</a:t>
            </a:r>
            <a:r>
              <a:rPr lang="en-US" sz="1600" dirty="0" smtClean="0"/>
              <a:t>.</a:t>
            </a:r>
          </a:p>
          <a:p>
            <a:pPr lvl="0">
              <a:buFont typeface="Arial" pitchFamily="34" charset="0"/>
              <a:buChar char="•"/>
            </a:pPr>
            <a:endParaRPr lang="el-GR" sz="1600" dirty="0" smtClean="0"/>
          </a:p>
          <a:p>
            <a:pPr lvl="0">
              <a:buFont typeface="Arial" pitchFamily="34" charset="0"/>
              <a:buChar char="•"/>
            </a:pPr>
            <a:r>
              <a:rPr lang="en-US" sz="1600" dirty="0" smtClean="0"/>
              <a:t>Replace  symbols by space in text</a:t>
            </a:r>
            <a:r>
              <a:rPr lang="en-US" sz="1600" dirty="0" smtClean="0"/>
              <a:t>.</a:t>
            </a:r>
          </a:p>
          <a:p>
            <a:pPr lvl="0">
              <a:buFont typeface="Arial" pitchFamily="34" charset="0"/>
              <a:buChar char="•"/>
            </a:pPr>
            <a:endParaRPr lang="el-GR" sz="1600" dirty="0" smtClean="0"/>
          </a:p>
          <a:p>
            <a:pPr lvl="0">
              <a:buFont typeface="Arial" pitchFamily="34" charset="0"/>
              <a:buChar char="•"/>
            </a:pPr>
            <a:r>
              <a:rPr lang="en-US" sz="1600" dirty="0" smtClean="0"/>
              <a:t>Delete symbols from text</a:t>
            </a:r>
            <a:r>
              <a:rPr lang="en-US" sz="1600" dirty="0" smtClean="0"/>
              <a:t>.</a:t>
            </a:r>
          </a:p>
          <a:p>
            <a:pPr lvl="0">
              <a:buFont typeface="Arial" pitchFamily="34" charset="0"/>
              <a:buChar char="•"/>
            </a:pPr>
            <a:endParaRPr lang="el-GR" sz="1600" dirty="0" smtClean="0"/>
          </a:p>
          <a:p>
            <a:pPr lvl="0">
              <a:buFont typeface="Arial" pitchFamily="34" charset="0"/>
              <a:buChar char="•"/>
            </a:pPr>
            <a:r>
              <a:rPr lang="en-US" sz="1600" dirty="0" smtClean="0"/>
              <a:t>Delete</a:t>
            </a:r>
            <a:r>
              <a:rPr lang="el-GR" sz="1600" dirty="0" smtClean="0"/>
              <a:t> </a:t>
            </a:r>
            <a:r>
              <a:rPr lang="el-GR" sz="1600" dirty="0" err="1" smtClean="0"/>
              <a:t>stop</a:t>
            </a:r>
            <a:r>
              <a:rPr lang="el-GR" sz="1600" dirty="0" smtClean="0"/>
              <a:t> </a:t>
            </a:r>
            <a:r>
              <a:rPr lang="el-GR" sz="1600" dirty="0" err="1" smtClean="0"/>
              <a:t>words</a:t>
            </a:r>
            <a:endParaRPr lang="en-US" sz="1600" dirty="0" smtClean="0"/>
          </a:p>
          <a:p>
            <a:pPr lvl="0">
              <a:buFont typeface="Arial" pitchFamily="34" charset="0"/>
              <a:buChar char="•"/>
            </a:pPr>
            <a:endParaRPr lang="en-US" sz="1600" dirty="0" smtClean="0"/>
          </a:p>
          <a:p>
            <a:pPr>
              <a:buFont typeface="Arial" pitchFamily="34" charset="0"/>
              <a:buChar char="•"/>
            </a:pPr>
            <a:r>
              <a:rPr lang="en-US" sz="1600" dirty="0" smtClean="0"/>
              <a:t>Delete</a:t>
            </a:r>
            <a:r>
              <a:rPr lang="el-GR" sz="1600" dirty="0" smtClean="0"/>
              <a:t> </a:t>
            </a:r>
            <a:r>
              <a:rPr lang="el-GR" sz="1600" dirty="0" err="1" smtClean="0"/>
              <a:t>digits</a:t>
            </a:r>
            <a:r>
              <a:rPr lang="el-GR" sz="1600" dirty="0" smtClean="0"/>
              <a:t> </a:t>
            </a:r>
            <a:r>
              <a:rPr lang="el-GR" sz="1600" dirty="0" err="1" smtClean="0"/>
              <a:t>in</a:t>
            </a:r>
            <a:r>
              <a:rPr lang="el-GR" sz="1600" dirty="0" smtClean="0"/>
              <a:t> </a:t>
            </a:r>
            <a:r>
              <a:rPr lang="el-GR" sz="1600" dirty="0" err="1" smtClean="0"/>
              <a:t>text</a:t>
            </a:r>
            <a:r>
              <a:rPr lang="el-GR" sz="1600" dirty="0" smtClean="0"/>
              <a:t>.</a:t>
            </a:r>
          </a:p>
          <a:p>
            <a:pPr lvl="0">
              <a:buFont typeface="Arial" pitchFamily="34" charset="0"/>
              <a:buChar char="•"/>
            </a:pPr>
            <a:endParaRPr lang="el-GR" sz="1600" dirty="0"/>
          </a:p>
        </p:txBody>
      </p:sp>
      <p:sp>
        <p:nvSpPr>
          <p:cNvPr id="30" name="29 - Ορθογώνιο"/>
          <p:cNvSpPr/>
          <p:nvPr/>
        </p:nvSpPr>
        <p:spPr>
          <a:xfrm>
            <a:off x="3000364" y="1500174"/>
            <a:ext cx="4572000" cy="369332"/>
          </a:xfrm>
          <a:prstGeom prst="rect">
            <a:avLst/>
          </a:prstGeom>
        </p:spPr>
        <p:txBody>
          <a:bodyPr>
            <a:spAutoFit/>
          </a:bodyPr>
          <a:lstStyle/>
          <a:p>
            <a:r>
              <a:rPr lang="en-US" b="1" dirty="0" smtClean="0"/>
              <a:t>Pad sequences</a:t>
            </a:r>
            <a:r>
              <a:rPr lang="en-US" b="1" dirty="0" smtClean="0"/>
              <a:t> </a:t>
            </a:r>
            <a:endParaRPr lang="el-GR" b="1" dirty="0"/>
          </a:p>
        </p:txBody>
      </p:sp>
      <p:sp>
        <p:nvSpPr>
          <p:cNvPr id="32" name="31 - TextBox"/>
          <p:cNvSpPr txBox="1"/>
          <p:nvPr/>
        </p:nvSpPr>
        <p:spPr>
          <a:xfrm>
            <a:off x="2932694"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4" name="33 - Έλλειψη"/>
          <p:cNvSpPr/>
          <p:nvPr/>
        </p:nvSpPr>
        <p:spPr>
          <a:xfrm>
            <a:off x="2786050"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sp>
        <p:nvSpPr>
          <p:cNvPr id="36" name="35 - Ορθογώνιο"/>
          <p:cNvSpPr/>
          <p:nvPr/>
        </p:nvSpPr>
        <p:spPr>
          <a:xfrm>
            <a:off x="3000364" y="1714488"/>
            <a:ext cx="2285984" cy="156966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r>
              <a:rPr lang="en-US" sz="1600" dirty="0" smtClean="0"/>
              <a:t>Ensure </a:t>
            </a:r>
            <a:r>
              <a:rPr lang="en-US" sz="1600" dirty="0" smtClean="0"/>
              <a:t>that all sequences in a list have the same length</a:t>
            </a:r>
            <a:endParaRPr lang="el-GR" sz="1600" dirty="0" smtClean="0"/>
          </a:p>
          <a:p>
            <a:pPr lvl="0">
              <a:buFont typeface="Arial" pitchFamily="34" charset="0"/>
              <a:buChar char="•"/>
            </a:pPr>
            <a:endParaRPr lang="el-GR" sz="1600" dirty="0"/>
          </a:p>
        </p:txBody>
      </p:sp>
      <p:pic>
        <p:nvPicPr>
          <p:cNvPr id="37" name="36 - Εικόνα"/>
          <p:cNvPicPr/>
          <p:nvPr/>
        </p:nvPicPr>
        <p:blipFill>
          <a:blip r:embed="rId3" cstate="print"/>
          <a:srcRect l="27372" t="25457" r="33803" b="22954"/>
          <a:stretch>
            <a:fillRect/>
          </a:stretch>
        </p:blipFill>
        <p:spPr bwMode="auto">
          <a:xfrm>
            <a:off x="3071802" y="3500438"/>
            <a:ext cx="2000264" cy="1879286"/>
          </a:xfrm>
          <a:prstGeom prst="rect">
            <a:avLst/>
          </a:prstGeom>
          <a:noFill/>
          <a:ln w="9525">
            <a:noFill/>
            <a:miter lim="800000"/>
            <a:headEnd/>
            <a:tailEnd/>
          </a:ln>
        </p:spPr>
      </p:pic>
      <p:sp>
        <p:nvSpPr>
          <p:cNvPr id="38" name="37 - TextBox"/>
          <p:cNvSpPr txBox="1"/>
          <p:nvPr/>
        </p:nvSpPr>
        <p:spPr>
          <a:xfrm>
            <a:off x="564733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9" name="38 - Ορθογώνιο"/>
          <p:cNvSpPr/>
          <p:nvPr/>
        </p:nvSpPr>
        <p:spPr>
          <a:xfrm>
            <a:off x="5857916" y="1558341"/>
            <a:ext cx="2285984" cy="584775"/>
          </a:xfrm>
          <a:prstGeom prst="rect">
            <a:avLst/>
          </a:prstGeom>
        </p:spPr>
        <p:txBody>
          <a:bodyPr wrap="square">
            <a:spAutoFit/>
          </a:bodyPr>
          <a:lstStyle/>
          <a:p>
            <a:pPr lvl="0"/>
            <a:r>
              <a:rPr lang="en-US" sz="1600" b="1" dirty="0" smtClean="0"/>
              <a:t>Split the dataset</a:t>
            </a:r>
          </a:p>
          <a:p>
            <a:pPr lvl="0"/>
            <a:endParaRPr lang="en-US" sz="1600" b="1" dirty="0" smtClean="0"/>
          </a:p>
        </p:txBody>
      </p:sp>
      <p:sp>
        <p:nvSpPr>
          <p:cNvPr id="41" name="40 - Έλλειψη"/>
          <p:cNvSpPr/>
          <p:nvPr/>
        </p:nvSpPr>
        <p:spPr>
          <a:xfrm>
            <a:off x="55006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42" name="41 - Ορθογώνιο"/>
          <p:cNvSpPr/>
          <p:nvPr/>
        </p:nvSpPr>
        <p:spPr>
          <a:xfrm>
            <a:off x="5715008" y="1714488"/>
            <a:ext cx="2285984" cy="132343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 90% train</a:t>
            </a:r>
          </a:p>
          <a:p>
            <a:pPr lvl="0">
              <a:buFont typeface="Arial" pitchFamily="34" charset="0"/>
              <a:buChar char="•"/>
            </a:pPr>
            <a:r>
              <a:rPr lang="en-US" sz="1600" dirty="0" smtClean="0"/>
              <a:t>10% test</a:t>
            </a:r>
            <a:endParaRPr lang="el-GR" sz="1600" dirty="0" smtClean="0"/>
          </a:p>
          <a:p>
            <a:pPr lvl="0">
              <a:buFont typeface="Arial" pitchFamily="34" charset="0"/>
              <a:buChar char="•"/>
            </a:pPr>
            <a:endParaRPr lang="el-GR" sz="1600" dirty="0"/>
          </a:p>
        </p:txBody>
      </p:sp>
      <p:pic>
        <p:nvPicPr>
          <p:cNvPr id="44" name="43 - Εικόνα"/>
          <p:cNvPicPr/>
          <p:nvPr/>
        </p:nvPicPr>
        <p:blipFill>
          <a:blip r:embed="rId4" cstate="print"/>
          <a:srcRect l="26680" t="77640" r="31142" b="8498"/>
          <a:stretch>
            <a:fillRect/>
          </a:stretch>
        </p:blipFill>
        <p:spPr bwMode="auto">
          <a:xfrm>
            <a:off x="5786446" y="3687132"/>
            <a:ext cx="2000264" cy="956314"/>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Text </a:t>
            </a:r>
            <a:r>
              <a:rPr lang="en-US" sz="2400" b="1" dirty="0" smtClean="0">
                <a:solidFill>
                  <a:srgbClr val="595959"/>
                </a:solidFill>
                <a:latin typeface="+mj-lt"/>
              </a:rPr>
              <a:t>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a:t>
            </a:r>
            <a:r>
              <a:rPr lang="en-US" sz="2400" b="1" dirty="0" smtClean="0">
                <a:solidFill>
                  <a:srgbClr val="595959"/>
                </a:solidFill>
                <a:latin typeface="+mj-lt"/>
              </a:rPr>
              <a:t>) (2/2)  </a:t>
            </a: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6</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LSTM - RNN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Embedded </a:t>
            </a:r>
            <a:r>
              <a:rPr lang="en-US" sz="1600" dirty="0" smtClean="0"/>
              <a:t>layer with  100 length vectors </a:t>
            </a:r>
            <a:endParaRPr lang="en-US" sz="1600" dirty="0" smtClean="0"/>
          </a:p>
          <a:p>
            <a:pPr lvl="0">
              <a:buFont typeface="Arial" pitchFamily="34" charset="0"/>
              <a:buChar char="•"/>
            </a:pPr>
            <a:r>
              <a:rPr lang="en-US" sz="1600" dirty="0" smtClean="0"/>
              <a:t>SpatialDropout1D </a:t>
            </a:r>
          </a:p>
          <a:p>
            <a:pPr lvl="0">
              <a:buFont typeface="Arial" pitchFamily="34" charset="0"/>
              <a:buChar char="•"/>
            </a:pPr>
            <a:r>
              <a:rPr lang="en-US" sz="1600" dirty="0" smtClean="0"/>
              <a:t>LSTM </a:t>
            </a:r>
            <a:r>
              <a:rPr lang="en-US" sz="1600" dirty="0" smtClean="0"/>
              <a:t>layer with 100 memory </a:t>
            </a:r>
            <a:r>
              <a:rPr lang="en-US" sz="1600" dirty="0" smtClean="0"/>
              <a:t>units</a:t>
            </a:r>
          </a:p>
          <a:p>
            <a:pPr lvl="0">
              <a:buFont typeface="Arial" pitchFamily="34" charset="0"/>
              <a:buChar char="•"/>
            </a:pPr>
            <a:r>
              <a:rPr lang="en-US" sz="1600" dirty="0" smtClean="0"/>
              <a:t>Output </a:t>
            </a:r>
            <a:r>
              <a:rPr lang="en-US" sz="1600" dirty="0" smtClean="0"/>
              <a:t>layer </a:t>
            </a:r>
            <a:endParaRPr lang="en-US" sz="1600" dirty="0" smtClean="0"/>
          </a:p>
          <a:p>
            <a:pPr lvl="0">
              <a:buFont typeface="Arial" pitchFamily="34" charset="0"/>
              <a:buChar char="•"/>
            </a:pPr>
            <a:r>
              <a:rPr lang="en-US" sz="1600" dirty="0" err="1" smtClean="0"/>
              <a:t>Softmax</a:t>
            </a:r>
            <a:r>
              <a:rPr lang="en-US" sz="1600" dirty="0" smtClean="0"/>
              <a:t> </a:t>
            </a:r>
            <a:r>
              <a:rPr lang="en-US" sz="1600" dirty="0" smtClean="0"/>
              <a:t>as activation </a:t>
            </a:r>
            <a:r>
              <a:rPr lang="en-US" sz="1600" dirty="0" smtClean="0"/>
              <a:t>function.</a:t>
            </a:r>
          </a:p>
          <a:p>
            <a:pPr lvl="0">
              <a:buFont typeface="Arial" pitchFamily="34" charset="0"/>
              <a:buChar char="•"/>
            </a:pPr>
            <a:r>
              <a:rPr lang="en-US" sz="1600" dirty="0" smtClean="0"/>
              <a:t>Categorical </a:t>
            </a:r>
            <a:r>
              <a:rPr lang="en-US" sz="1600" dirty="0" err="1" smtClean="0"/>
              <a:t>crossentropy</a:t>
            </a:r>
            <a:r>
              <a:rPr lang="en-US" sz="1600" dirty="0" smtClean="0"/>
              <a:t> as </a:t>
            </a:r>
            <a:r>
              <a:rPr lang="en-US" sz="1600" dirty="0" smtClean="0"/>
              <a:t>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a:t>
            </a:r>
            <a:r>
              <a:rPr lang="en-US" b="1" dirty="0" smtClean="0"/>
              <a:t> </a:t>
            </a:r>
            <a:endParaRPr lang="el-GR" b="1" dirty="0"/>
          </a:p>
        </p:txBody>
      </p:sp>
      <p:pic>
        <p:nvPicPr>
          <p:cNvPr id="21" name="20 - Εικόνα"/>
          <p:cNvPicPr/>
          <p:nvPr/>
        </p:nvPicPr>
        <p:blipFill>
          <a:blip r:embed="rId3" cstate="print"/>
          <a:srcRect l="22298" t="23393" r="22835" b="17224"/>
          <a:stretch>
            <a:fillRect/>
          </a:stretch>
        </p:blipFill>
        <p:spPr bwMode="auto">
          <a:xfrm>
            <a:off x="428596" y="5143512"/>
            <a:ext cx="2000263" cy="1214446"/>
          </a:xfrm>
          <a:prstGeom prst="rect">
            <a:avLst/>
          </a:prstGeom>
          <a:noFill/>
          <a:ln w="9525">
            <a:noFill/>
            <a:miter lim="800000"/>
            <a:headEnd/>
            <a:tailEnd/>
          </a:ln>
        </p:spPr>
      </p:pic>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pic>
        <p:nvPicPr>
          <p:cNvPr id="25" name="24 - Εικόνα"/>
          <p:cNvPicPr/>
          <p:nvPr/>
        </p:nvPicPr>
        <p:blipFill>
          <a:blip r:embed="rId4" cstate="print"/>
          <a:srcRect l="22305" t="48329" r="22979" b="19280"/>
          <a:stretch>
            <a:fillRect/>
          </a:stretch>
        </p:blipFill>
        <p:spPr bwMode="auto">
          <a:xfrm>
            <a:off x="3143241" y="2214554"/>
            <a:ext cx="2357454" cy="1295649"/>
          </a:xfrm>
          <a:prstGeom prst="rect">
            <a:avLst/>
          </a:prstGeom>
          <a:noFill/>
          <a:ln w="9525">
            <a:noFill/>
            <a:miter lim="800000"/>
            <a:headEnd/>
            <a:tailEnd/>
          </a:ln>
        </p:spPr>
      </p:pic>
      <p:pic>
        <p:nvPicPr>
          <p:cNvPr id="26" name="25 - Εικόνα"/>
          <p:cNvPicPr/>
          <p:nvPr/>
        </p:nvPicPr>
        <p:blipFill>
          <a:blip r:embed="rId5" cstate="print"/>
          <a:srcRect l="23893" t="43188" r="22979" b="42673"/>
          <a:stretch>
            <a:fillRect/>
          </a:stretch>
        </p:blipFill>
        <p:spPr bwMode="auto">
          <a:xfrm>
            <a:off x="3249540" y="4143380"/>
            <a:ext cx="2143140" cy="490253"/>
          </a:xfrm>
          <a:prstGeom prst="rect">
            <a:avLst/>
          </a:prstGeom>
          <a:noFill/>
          <a:ln w="9525">
            <a:noFill/>
            <a:miter lim="800000"/>
            <a:headEnd/>
            <a:tailEnd/>
          </a:ln>
        </p:spPr>
      </p:pic>
      <p:cxnSp>
        <p:nvCxnSpPr>
          <p:cNvPr id="27" name="26 - Ευθεία γραμμή σύνδεσης"/>
          <p:cNvCxnSpPr>
            <a:stCxn id="25" idx="2"/>
            <a:endCxn id="26" idx="0"/>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95.17%</a:t>
            </a:r>
          </a:p>
          <a:p>
            <a:pPr algn="ctr"/>
            <a:r>
              <a:rPr lang="en-US" dirty="0" smtClean="0">
                <a:solidFill>
                  <a:schemeClr val="tx1"/>
                </a:solidFill>
                <a:latin typeface="+mn-lt"/>
                <a:cs typeface="+mn-cs"/>
              </a:rPr>
              <a:t>Testing accuracy: 83.34%</a:t>
            </a:r>
            <a:endParaRPr lang="el-GR" dirty="0">
              <a:solidFill>
                <a:schemeClr val="tx1"/>
              </a:solidFill>
              <a:latin typeface="+mn-lt"/>
              <a:cs typeface="+mn-cs"/>
            </a:endParaRPr>
          </a:p>
        </p:txBody>
      </p:sp>
      <p:pic>
        <p:nvPicPr>
          <p:cNvPr id="43" name="42 - Εικόνα"/>
          <p:cNvPicPr/>
          <p:nvPr/>
        </p:nvPicPr>
        <p:blipFill>
          <a:blip r:embed="rId6" cstate="print"/>
          <a:srcRect l="27571" t="32176" r="52508" b="43257"/>
          <a:stretch>
            <a:fillRect/>
          </a:stretch>
        </p:blipFill>
        <p:spPr bwMode="auto">
          <a:xfrm>
            <a:off x="6000760" y="2071678"/>
            <a:ext cx="1571636" cy="1000132"/>
          </a:xfrm>
          <a:prstGeom prst="rect">
            <a:avLst/>
          </a:prstGeom>
          <a:noFill/>
          <a:ln w="9525">
            <a:noFill/>
            <a:miter lim="800000"/>
            <a:headEnd/>
            <a:tailEnd/>
          </a:ln>
        </p:spPr>
      </p:pic>
      <p:pic>
        <p:nvPicPr>
          <p:cNvPr id="45" name="44 - Εικόνα"/>
          <p:cNvPicPr/>
          <p:nvPr/>
        </p:nvPicPr>
        <p:blipFill>
          <a:blip r:embed="rId6" cstate="print"/>
          <a:srcRect l="27469" t="66115" r="52508" b="9769"/>
          <a:stretch>
            <a:fillRect/>
          </a:stretch>
        </p:blipFill>
        <p:spPr bwMode="auto">
          <a:xfrm>
            <a:off x="7358114" y="2071678"/>
            <a:ext cx="1714480" cy="1000132"/>
          </a:xfrm>
          <a:prstGeom prst="rect">
            <a:avLst/>
          </a:prstGeom>
          <a:noFill/>
          <a:ln w="9525">
            <a:noFill/>
            <a:miter lim="800000"/>
            <a:headEnd/>
            <a:tailEnd/>
          </a:ln>
        </p:spPr>
      </p:pic>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pic>
        <p:nvPicPr>
          <p:cNvPr id="47" name="46 - Εικόνα"/>
          <p:cNvPicPr/>
          <p:nvPr/>
        </p:nvPicPr>
        <p:blipFill>
          <a:blip r:embed="rId7" cstate="print"/>
          <a:srcRect l="27930" t="72834" r="51062" b="10461"/>
          <a:stretch>
            <a:fillRect/>
          </a:stretch>
        </p:blipFill>
        <p:spPr bwMode="auto">
          <a:xfrm>
            <a:off x="6072198" y="4786322"/>
            <a:ext cx="2786082" cy="1285884"/>
          </a:xfrm>
          <a:prstGeom prst="rect">
            <a:avLst/>
          </a:prstGeom>
          <a:noFill/>
          <a:ln w="9525">
            <a:noFill/>
            <a:miter lim="800000"/>
            <a:headEnd/>
            <a:tailEnd/>
          </a:ln>
        </p:spPr>
      </p:pic>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a:t>
            </a:r>
          </a:p>
          <a:p>
            <a:pPr>
              <a:buFont typeface="Arial" pitchFamily="34" charset="0"/>
              <a:buChar char="•"/>
            </a:pPr>
            <a:r>
              <a:rPr lang="en-US" dirty="0" smtClean="0">
                <a:solidFill>
                  <a:schemeClr val="tx1"/>
                </a:solidFill>
              </a:rPr>
              <a:t>Neutral: 38.7%</a:t>
            </a:r>
          </a:p>
          <a:p>
            <a:pPr>
              <a:buFont typeface="Arial" pitchFamily="34" charset="0"/>
              <a:buChar char="•"/>
            </a:pPr>
            <a:r>
              <a:rPr lang="en-US" dirty="0" smtClean="0">
                <a:solidFill>
                  <a:schemeClr val="tx1"/>
                </a:solidFill>
              </a:rPr>
              <a:t>Positive: 91.21%</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2) Text </a:t>
            </a:r>
            <a:r>
              <a:rPr lang="en-US" sz="2400" b="1" dirty="0" smtClean="0">
                <a:solidFill>
                  <a:srgbClr val="595959"/>
                </a:solidFill>
                <a:latin typeface="+mj-lt"/>
              </a:rPr>
              <a:t>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 </a:t>
            </a: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7</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CNN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a:t>
            </a:r>
            <a:r>
              <a:rPr lang="el-GR" sz="1600" dirty="0" err="1" smtClean="0"/>
              <a:t>mbedded</a:t>
            </a:r>
            <a:r>
              <a:rPr lang="el-GR" sz="1600" dirty="0" smtClean="0"/>
              <a:t> </a:t>
            </a:r>
            <a:r>
              <a:rPr lang="el-GR" sz="1600" dirty="0" err="1" smtClean="0"/>
              <a:t>layer</a:t>
            </a:r>
            <a:r>
              <a:rPr lang="el-GR" sz="1600" dirty="0" smtClean="0"/>
              <a:t> </a:t>
            </a:r>
            <a:r>
              <a:rPr lang="el-GR" sz="1600" dirty="0" err="1" smtClean="0"/>
              <a:t>with</a:t>
            </a:r>
            <a:r>
              <a:rPr lang="el-GR" sz="1600" dirty="0" smtClean="0"/>
              <a:t> </a:t>
            </a:r>
            <a:r>
              <a:rPr lang="el-GR" sz="1600" dirty="0" smtClean="0"/>
              <a:t>100 </a:t>
            </a:r>
            <a:r>
              <a:rPr lang="el-GR" sz="1600" dirty="0" err="1" smtClean="0"/>
              <a:t>length</a:t>
            </a:r>
            <a:r>
              <a:rPr lang="el-GR" sz="1600" dirty="0" smtClean="0"/>
              <a:t> </a:t>
            </a:r>
            <a:r>
              <a:rPr lang="el-GR" sz="1600" dirty="0" err="1" smtClean="0"/>
              <a:t>vectors</a:t>
            </a:r>
            <a:endParaRPr lang="en-US" sz="1600" dirty="0" smtClean="0"/>
          </a:p>
          <a:p>
            <a:pPr lvl="0">
              <a:buFont typeface="Arial" pitchFamily="34" charset="0"/>
              <a:buChar char="•"/>
            </a:pPr>
            <a:r>
              <a:rPr lang="el-GR" sz="1600" dirty="0" smtClean="0"/>
              <a:t> Conv1D </a:t>
            </a:r>
            <a:r>
              <a:rPr lang="el-GR" sz="1600" dirty="0" err="1" smtClean="0"/>
              <a:t>layer</a:t>
            </a:r>
            <a:endParaRPr lang="en-US" sz="1600" dirty="0" smtClean="0"/>
          </a:p>
          <a:p>
            <a:pPr lvl="0">
              <a:buFont typeface="Arial" pitchFamily="34" charset="0"/>
              <a:buChar char="•"/>
            </a:pPr>
            <a:r>
              <a:rPr lang="el-GR" sz="1600" dirty="0" smtClean="0"/>
              <a:t>GlobalMaxPooling1D </a:t>
            </a:r>
            <a:r>
              <a:rPr lang="el-GR" sz="1600" dirty="0" err="1" smtClean="0"/>
              <a:t>layer</a:t>
            </a:r>
            <a:endParaRPr lang="en-US" sz="1600" dirty="0" smtClean="0"/>
          </a:p>
          <a:p>
            <a:pPr lvl="0">
              <a:buFont typeface="Arial" pitchFamily="34" charset="0"/>
              <a:buChar char="•"/>
            </a:pPr>
            <a:r>
              <a:rPr lang="en-US" sz="1600" dirty="0" err="1" smtClean="0"/>
              <a:t>Relu</a:t>
            </a:r>
            <a:r>
              <a:rPr lang="en-US" sz="1600" dirty="0" smtClean="0"/>
              <a:t> activation function</a:t>
            </a:r>
            <a:endParaRPr lang="en-US" sz="1600" dirty="0" smtClean="0"/>
          </a:p>
          <a:p>
            <a:pPr lvl="0">
              <a:buFont typeface="Arial" pitchFamily="34" charset="0"/>
              <a:buChar char="•"/>
            </a:pPr>
            <a:r>
              <a:rPr lang="en-US" sz="1600" dirty="0" smtClean="0"/>
              <a:t>S</a:t>
            </a:r>
            <a:r>
              <a:rPr lang="el-GR" sz="1600" dirty="0" err="1" smtClean="0"/>
              <a:t>oftmax</a:t>
            </a:r>
            <a:r>
              <a:rPr lang="el-GR" sz="1600" dirty="0" smtClean="0"/>
              <a:t> </a:t>
            </a:r>
            <a:r>
              <a:rPr lang="el-GR" sz="1600" dirty="0" err="1" smtClean="0"/>
              <a:t>as</a:t>
            </a:r>
            <a:r>
              <a:rPr lang="el-GR" sz="1600" dirty="0" smtClean="0"/>
              <a:t> </a:t>
            </a:r>
            <a:r>
              <a:rPr lang="el-GR" sz="1600" dirty="0" err="1" smtClean="0"/>
              <a:t>activation</a:t>
            </a:r>
            <a:r>
              <a:rPr lang="el-GR" sz="1600" dirty="0" smtClean="0"/>
              <a:t> </a:t>
            </a:r>
            <a:r>
              <a:rPr lang="el-GR" sz="1600" dirty="0" err="1" smtClean="0"/>
              <a:t>function</a:t>
            </a:r>
            <a:endParaRPr lang="en-US" sz="1600" dirty="0" smtClean="0"/>
          </a:p>
          <a:p>
            <a:pPr lvl="0">
              <a:buFont typeface="Arial" pitchFamily="34" charset="0"/>
              <a:buChar char="•"/>
            </a:pPr>
            <a:r>
              <a:rPr lang="en-US" sz="1600" dirty="0" smtClean="0"/>
              <a:t>C</a:t>
            </a:r>
            <a:r>
              <a:rPr lang="el-GR" sz="1600" dirty="0" err="1" smtClean="0"/>
              <a:t>ategorical_crossentropy</a:t>
            </a:r>
            <a:r>
              <a:rPr lang="el-GR" sz="1600" dirty="0" smtClean="0"/>
              <a:t> </a:t>
            </a:r>
            <a:r>
              <a:rPr lang="el-GR" sz="1600" dirty="0" err="1" smtClean="0"/>
              <a:t>is</a:t>
            </a:r>
            <a:r>
              <a:rPr lang="el-GR" sz="1600" dirty="0" smtClean="0"/>
              <a:t> </a:t>
            </a:r>
            <a:r>
              <a:rPr lang="el-GR" sz="1600" dirty="0" err="1" smtClean="0"/>
              <a:t>used</a:t>
            </a:r>
            <a:r>
              <a:rPr lang="el-GR" sz="1600" dirty="0" smtClean="0"/>
              <a:t> </a:t>
            </a:r>
            <a:r>
              <a:rPr lang="el-GR" sz="1600" dirty="0" err="1" smtClean="0"/>
              <a:t>as</a:t>
            </a:r>
            <a:r>
              <a:rPr lang="el-GR" sz="1600" dirty="0" smtClean="0"/>
              <a:t> </a:t>
            </a:r>
            <a:r>
              <a:rPr lang="el-GR" sz="1600" dirty="0" err="1" smtClean="0"/>
              <a:t>loss</a:t>
            </a:r>
            <a:r>
              <a:rPr lang="el-GR" sz="1600" dirty="0" smtClean="0"/>
              <a:t> </a:t>
            </a:r>
            <a:r>
              <a:rPr lang="el-GR" sz="1600" dirty="0" err="1" smtClean="0"/>
              <a:t>function</a:t>
            </a:r>
            <a:r>
              <a:rPr lang="en-US" sz="1600" dirty="0" smtClean="0"/>
              <a:t>.</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a:t>
            </a:r>
            <a:r>
              <a:rPr lang="en-US" b="1" dirty="0" smtClean="0"/>
              <a:t>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a:t>
            </a:r>
          </a:p>
          <a:p>
            <a:pPr algn="ctr"/>
            <a:r>
              <a:rPr lang="en-US" dirty="0" smtClean="0">
                <a:solidFill>
                  <a:schemeClr val="tx1"/>
                </a:solidFill>
                <a:latin typeface="+mn-lt"/>
                <a:cs typeface="+mn-cs"/>
              </a:rPr>
              <a:t>Testing accuracy: 83.6%</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80.2%</a:t>
            </a:r>
          </a:p>
          <a:p>
            <a:pPr>
              <a:buFont typeface="Arial" pitchFamily="34" charset="0"/>
              <a:buChar char="•"/>
            </a:pPr>
            <a:r>
              <a:rPr lang="en-US" dirty="0" smtClean="0">
                <a:solidFill>
                  <a:schemeClr val="tx1"/>
                </a:solidFill>
              </a:rPr>
              <a:t>Neutral: 41.6%</a:t>
            </a:r>
          </a:p>
          <a:p>
            <a:pPr>
              <a:buFont typeface="Arial" pitchFamily="34" charset="0"/>
              <a:buChar char="•"/>
            </a:pPr>
            <a:r>
              <a:rPr lang="en-US" dirty="0" smtClean="0">
                <a:solidFill>
                  <a:schemeClr val="tx1"/>
                </a:solidFill>
              </a:rPr>
              <a:t>Positive: 91.15</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8" name="27 - Εικόνα"/>
          <p:cNvPicPr/>
          <p:nvPr/>
        </p:nvPicPr>
        <p:blipFill>
          <a:blip r:embed="rId3" cstate="print"/>
          <a:srcRect l="24816" t="27409" r="22902" b="6809"/>
          <a:stretch>
            <a:fillRect/>
          </a:stretch>
        </p:blipFill>
        <p:spPr bwMode="auto">
          <a:xfrm>
            <a:off x="500034" y="5000636"/>
            <a:ext cx="2002521" cy="1292222"/>
          </a:xfrm>
          <a:prstGeom prst="rect">
            <a:avLst/>
          </a:prstGeom>
          <a:noFill/>
          <a:ln w="9525">
            <a:noFill/>
            <a:miter lim="800000"/>
            <a:headEnd/>
            <a:tailEnd/>
          </a:ln>
        </p:spPr>
      </p:pic>
      <p:pic>
        <p:nvPicPr>
          <p:cNvPr id="29" name="28 - Εικόνα"/>
          <p:cNvPicPr/>
          <p:nvPr/>
        </p:nvPicPr>
        <p:blipFill>
          <a:blip r:embed="rId4" cstate="print"/>
          <a:srcRect l="27578" t="31780" r="26206" b="26446"/>
          <a:stretch>
            <a:fillRect/>
          </a:stretch>
        </p:blipFill>
        <p:spPr bwMode="auto">
          <a:xfrm>
            <a:off x="3214678" y="2285992"/>
            <a:ext cx="2357454" cy="1214446"/>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l="27539" t="63542" r="46680" b="21875"/>
          <a:stretch>
            <a:fillRect/>
          </a:stretch>
        </p:blipFill>
        <p:spPr bwMode="auto">
          <a:xfrm>
            <a:off x="3357554" y="4071942"/>
            <a:ext cx="2071702" cy="659178"/>
          </a:xfrm>
          <a:prstGeom prst="rect">
            <a:avLst/>
          </a:prstGeom>
          <a:noFill/>
          <a:ln w="9525">
            <a:noFill/>
            <a:miter lim="800000"/>
            <a:headEnd/>
            <a:tailEnd/>
          </a:ln>
          <a:effectLst/>
        </p:spPr>
      </p:pic>
      <p:pic>
        <p:nvPicPr>
          <p:cNvPr id="32" name="31 - Εικόνα"/>
          <p:cNvPicPr/>
          <p:nvPr/>
        </p:nvPicPr>
        <p:blipFill>
          <a:blip r:embed="rId6" cstate="print"/>
          <a:srcRect l="28277" t="33185" r="53281" b="43995"/>
          <a:stretch>
            <a:fillRect/>
          </a:stretch>
        </p:blipFill>
        <p:spPr bwMode="auto">
          <a:xfrm>
            <a:off x="6072198" y="2143116"/>
            <a:ext cx="1357322" cy="857256"/>
          </a:xfrm>
          <a:prstGeom prst="rect">
            <a:avLst/>
          </a:prstGeom>
          <a:noFill/>
          <a:ln w="9525">
            <a:noFill/>
            <a:miter lim="800000"/>
            <a:headEnd/>
            <a:tailEnd/>
          </a:ln>
        </p:spPr>
      </p:pic>
      <p:pic>
        <p:nvPicPr>
          <p:cNvPr id="34" name="33 - Εικόνα"/>
          <p:cNvPicPr/>
          <p:nvPr/>
        </p:nvPicPr>
        <p:blipFill>
          <a:blip r:embed="rId6" cstate="print"/>
          <a:srcRect l="28277" t="65988" r="52479" b="11192"/>
          <a:stretch>
            <a:fillRect/>
          </a:stretch>
        </p:blipFill>
        <p:spPr bwMode="auto">
          <a:xfrm>
            <a:off x="7500958" y="2071678"/>
            <a:ext cx="1428760" cy="928694"/>
          </a:xfrm>
          <a:prstGeom prst="rect">
            <a:avLst/>
          </a:prstGeom>
          <a:noFill/>
          <a:ln w="9525">
            <a:noFill/>
            <a:miter lim="800000"/>
            <a:headEnd/>
            <a:tailEnd/>
          </a:ln>
        </p:spPr>
      </p:pic>
      <p:pic>
        <p:nvPicPr>
          <p:cNvPr id="36" name="35 - Εικόνα"/>
          <p:cNvPicPr/>
          <p:nvPr/>
        </p:nvPicPr>
        <p:blipFill>
          <a:blip r:embed="rId7" cstate="print"/>
          <a:srcRect l="28418" t="64882" r="50875" b="20390"/>
          <a:stretch>
            <a:fillRect/>
          </a:stretch>
        </p:blipFill>
        <p:spPr bwMode="auto">
          <a:xfrm>
            <a:off x="6286512" y="4929198"/>
            <a:ext cx="2500330" cy="1428760"/>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3) Text Classification BOW (Bag of Words) with </a:t>
            </a:r>
            <a:r>
              <a:rPr lang="en-US" sz="2400" b="1" dirty="0" err="1" smtClean="0">
                <a:solidFill>
                  <a:srgbClr val="595959"/>
                </a:solidFill>
                <a:latin typeface="+mj-lt"/>
              </a:rPr>
              <a:t>Keras</a:t>
            </a:r>
            <a:endParaRPr lang="en-US" sz="2400" b="1" dirty="0" smtClean="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8</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BOW - KERAS</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29320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Dense </a:t>
            </a:r>
            <a:r>
              <a:rPr lang="en-US" sz="1600" dirty="0" smtClean="0"/>
              <a:t>layer of dense </a:t>
            </a:r>
            <a:r>
              <a:rPr lang="en-US" sz="1600" dirty="0" smtClean="0"/>
              <a:t>512 dimensional vectors</a:t>
            </a:r>
          </a:p>
          <a:p>
            <a:pPr lvl="0">
              <a:buFont typeface="Arial" pitchFamily="34" charset="0"/>
              <a:buChar char="•"/>
            </a:pPr>
            <a:r>
              <a:rPr lang="en-US" sz="1600" dirty="0" err="1" smtClean="0"/>
              <a:t>Relu</a:t>
            </a:r>
            <a:r>
              <a:rPr lang="en-US" sz="1600" dirty="0" smtClean="0"/>
              <a:t> activation function </a:t>
            </a:r>
          </a:p>
          <a:p>
            <a:pPr lvl="0">
              <a:buFont typeface="Arial" pitchFamily="34" charset="0"/>
              <a:buChar char="•"/>
            </a:pPr>
            <a:r>
              <a:rPr lang="el-GR" sz="1600" dirty="0" err="1" smtClean="0"/>
              <a:t>Dropout</a:t>
            </a:r>
            <a:r>
              <a:rPr lang="el-GR" sz="1600" dirty="0" smtClean="0"/>
              <a:t> </a:t>
            </a:r>
            <a:r>
              <a:rPr lang="el-GR" sz="1600" dirty="0" err="1" smtClean="0"/>
              <a:t>layer</a:t>
            </a:r>
            <a:endParaRPr lang="en-US" sz="1600" dirty="0" smtClean="0"/>
          </a:p>
          <a:p>
            <a:pPr lvl="0">
              <a:buFont typeface="Arial" pitchFamily="34" charset="0"/>
              <a:buChar char="•"/>
            </a:pPr>
            <a:r>
              <a:rPr lang="el-GR" sz="1600" dirty="0" err="1" smtClean="0"/>
              <a:t>Dense</a:t>
            </a:r>
            <a:r>
              <a:rPr lang="el-GR" sz="1600" dirty="0" smtClean="0"/>
              <a:t> </a:t>
            </a:r>
            <a:r>
              <a:rPr lang="el-GR" sz="1600" dirty="0" err="1" smtClean="0"/>
              <a:t>layer</a:t>
            </a:r>
            <a:r>
              <a:rPr lang="el-GR" sz="1600" dirty="0" smtClean="0"/>
              <a:t> </a:t>
            </a:r>
            <a:endParaRPr lang="en-US" sz="1600" dirty="0" smtClean="0"/>
          </a:p>
          <a:p>
            <a:pPr lvl="0">
              <a:buFont typeface="Arial" pitchFamily="34" charset="0"/>
              <a:buChar char="•"/>
            </a:pPr>
            <a:r>
              <a:rPr lang="en-US" sz="1600" dirty="0" err="1" smtClean="0"/>
              <a:t>Softmax</a:t>
            </a:r>
            <a:r>
              <a:rPr lang="en-US" sz="1600" dirty="0" smtClean="0"/>
              <a:t> </a:t>
            </a:r>
            <a:r>
              <a:rPr lang="en-US" sz="1600" dirty="0" smtClean="0"/>
              <a:t>as activation </a:t>
            </a:r>
            <a:r>
              <a:rPr lang="en-US" sz="1600" dirty="0" smtClean="0"/>
              <a:t>function</a:t>
            </a:r>
          </a:p>
          <a:p>
            <a:pPr lvl="0">
              <a:buFont typeface="Arial" pitchFamily="34" charset="0"/>
              <a:buChar char="•"/>
            </a:pPr>
            <a:r>
              <a:rPr lang="en-US" sz="1600" dirty="0" smtClean="0"/>
              <a:t>Categorical </a:t>
            </a:r>
            <a:r>
              <a:rPr lang="en-US" sz="1600" dirty="0" err="1" smtClean="0"/>
              <a:t>crossentropy</a:t>
            </a:r>
            <a:r>
              <a:rPr lang="en-US" sz="1600" dirty="0" smtClean="0"/>
              <a:t> as 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a:t>
            </a:r>
            <a:r>
              <a:rPr lang="en-US" b="1" dirty="0" smtClean="0"/>
              <a:t>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4127970" y="4736148"/>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299408" y="5072074"/>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98.34%</a:t>
            </a:r>
          </a:p>
          <a:p>
            <a:pPr algn="ctr"/>
            <a:r>
              <a:rPr lang="en-US" dirty="0" smtClean="0">
                <a:solidFill>
                  <a:schemeClr val="tx1"/>
                </a:solidFill>
                <a:latin typeface="+mn-lt"/>
                <a:cs typeface="+mn-cs"/>
              </a:rPr>
              <a:t>Testing accuracy: 84%</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371242"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80.9%</a:t>
            </a:r>
          </a:p>
          <a:p>
            <a:pPr>
              <a:buFont typeface="Arial" pitchFamily="34" charset="0"/>
              <a:buChar char="•"/>
            </a:pPr>
            <a:r>
              <a:rPr lang="en-US" dirty="0" smtClean="0">
                <a:solidFill>
                  <a:schemeClr val="tx1"/>
                </a:solidFill>
              </a:rPr>
              <a:t>Neutral: 31.6%</a:t>
            </a:r>
          </a:p>
          <a:p>
            <a:pPr>
              <a:buFont typeface="Arial" pitchFamily="34" charset="0"/>
              <a:buChar char="•"/>
            </a:pPr>
            <a:r>
              <a:rPr lang="en-US" dirty="0" smtClean="0">
                <a:solidFill>
                  <a:schemeClr val="tx1"/>
                </a:solidFill>
              </a:rPr>
              <a:t>Positive: 91.16</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6" name="25 - Εικόνα"/>
          <p:cNvPicPr/>
          <p:nvPr/>
        </p:nvPicPr>
        <p:blipFill>
          <a:blip r:embed="rId3" cstate="print"/>
          <a:srcRect l="33707" t="19280" r="32370" b="22108"/>
          <a:stretch>
            <a:fillRect/>
          </a:stretch>
        </p:blipFill>
        <p:spPr bwMode="auto">
          <a:xfrm>
            <a:off x="357158" y="5072074"/>
            <a:ext cx="2428892" cy="1243006"/>
          </a:xfrm>
          <a:prstGeom prst="rect">
            <a:avLst/>
          </a:prstGeom>
          <a:noFill/>
          <a:ln w="9525">
            <a:noFill/>
            <a:miter lim="800000"/>
            <a:headEnd/>
            <a:tailEnd/>
          </a:ln>
        </p:spPr>
      </p:pic>
      <p:pic>
        <p:nvPicPr>
          <p:cNvPr id="31" name="30 - Εικόνα"/>
          <p:cNvPicPr/>
          <p:nvPr/>
        </p:nvPicPr>
        <p:blipFill>
          <a:blip r:embed="rId4" cstate="print"/>
          <a:srcRect l="24038" t="26478" r="22690" b="34447"/>
          <a:stretch>
            <a:fillRect/>
          </a:stretch>
        </p:blipFill>
        <p:spPr bwMode="auto">
          <a:xfrm>
            <a:off x="3214678" y="2357430"/>
            <a:ext cx="2357454" cy="1295402"/>
          </a:xfrm>
          <a:prstGeom prst="rect">
            <a:avLst/>
          </a:prstGeom>
          <a:noFill/>
          <a:ln w="9525">
            <a:noFill/>
            <a:miter lim="800000"/>
            <a:headEnd/>
            <a:tailEnd/>
          </a:ln>
        </p:spPr>
      </p:pic>
      <p:pic>
        <p:nvPicPr>
          <p:cNvPr id="37" name="36 - Εικόνα"/>
          <p:cNvPicPr/>
          <p:nvPr/>
        </p:nvPicPr>
        <p:blipFill>
          <a:blip r:embed="rId5" cstate="print"/>
          <a:srcRect l="23171" t="64010" r="22979" b="21851"/>
          <a:stretch>
            <a:fillRect/>
          </a:stretch>
        </p:blipFill>
        <p:spPr bwMode="auto">
          <a:xfrm>
            <a:off x="3286116" y="4000504"/>
            <a:ext cx="2286016" cy="606744"/>
          </a:xfrm>
          <a:prstGeom prst="rect">
            <a:avLst/>
          </a:prstGeom>
          <a:noFill/>
          <a:ln w="9525">
            <a:noFill/>
            <a:miter lim="800000"/>
            <a:headEnd/>
            <a:tailEnd/>
          </a:ln>
        </p:spPr>
      </p:pic>
      <p:pic>
        <p:nvPicPr>
          <p:cNvPr id="38" name="37 - Εικόνα"/>
          <p:cNvPicPr/>
          <p:nvPr/>
        </p:nvPicPr>
        <p:blipFill>
          <a:blip r:embed="rId6" cstate="print"/>
          <a:srcRect l="28000" t="34386" r="53795" b="42030"/>
          <a:stretch>
            <a:fillRect/>
          </a:stretch>
        </p:blipFill>
        <p:spPr bwMode="auto">
          <a:xfrm>
            <a:off x="6143636" y="2071678"/>
            <a:ext cx="1285884" cy="928694"/>
          </a:xfrm>
          <a:prstGeom prst="rect">
            <a:avLst/>
          </a:prstGeom>
          <a:noFill/>
          <a:ln w="9525">
            <a:noFill/>
            <a:miter lim="800000"/>
            <a:headEnd/>
            <a:tailEnd/>
          </a:ln>
        </p:spPr>
      </p:pic>
      <p:pic>
        <p:nvPicPr>
          <p:cNvPr id="39" name="38 - Εικόνα"/>
          <p:cNvPicPr/>
          <p:nvPr/>
        </p:nvPicPr>
        <p:blipFill>
          <a:blip r:embed="rId6" cstate="print"/>
          <a:srcRect l="27999" t="66813" r="52968" b="8129"/>
          <a:stretch>
            <a:fillRect/>
          </a:stretch>
        </p:blipFill>
        <p:spPr bwMode="auto">
          <a:xfrm>
            <a:off x="7500958" y="2000240"/>
            <a:ext cx="1428760" cy="1000132"/>
          </a:xfrm>
          <a:prstGeom prst="rect">
            <a:avLst/>
          </a:prstGeom>
          <a:noFill/>
          <a:ln w="9525">
            <a:noFill/>
            <a:miter lim="800000"/>
            <a:headEnd/>
            <a:tailEnd/>
          </a:ln>
        </p:spPr>
      </p:pic>
      <p:pic>
        <p:nvPicPr>
          <p:cNvPr id="41" name="40 - Εικόνα"/>
          <p:cNvPicPr/>
          <p:nvPr/>
        </p:nvPicPr>
        <p:blipFill>
          <a:blip r:embed="rId7" cstate="print"/>
          <a:srcRect l="28119" t="68972" r="50406" b="15728"/>
          <a:stretch>
            <a:fillRect/>
          </a:stretch>
        </p:blipFill>
        <p:spPr bwMode="auto">
          <a:xfrm>
            <a:off x="6072198" y="4857760"/>
            <a:ext cx="2857520" cy="1428760"/>
          </a:xfrm>
          <a:prstGeom prst="rect">
            <a:avLst/>
          </a:prstGeom>
          <a:noFill/>
          <a:ln w="9525">
            <a:noFill/>
            <a:miter lim="800000"/>
            <a:headEnd/>
            <a:tailEnd/>
          </a:ln>
        </p:spPr>
      </p:pic>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Main findings – Churn or non churn</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9</a:t>
            </a:fld>
            <a:endParaRPr lang="el-GR" sz="800" dirty="0"/>
          </a:p>
        </p:txBody>
      </p:sp>
      <p:sp>
        <p:nvSpPr>
          <p:cNvPr id="174" name="173 - TextBox"/>
          <p:cNvSpPr txBox="1"/>
          <p:nvPr/>
        </p:nvSpPr>
        <p:spPr>
          <a:xfrm>
            <a:off x="142844" y="1214422"/>
            <a:ext cx="8286808" cy="3416320"/>
          </a:xfrm>
          <a:prstGeom prst="rect">
            <a:avLst/>
          </a:prstGeom>
          <a:noFill/>
        </p:spPr>
        <p:txBody>
          <a:bodyPr wrap="square" rtlCol="0">
            <a:spAutoFit/>
          </a:bodyPr>
          <a:lstStyle/>
          <a:p>
            <a:pPr>
              <a:buFont typeface="Arial" pitchFamily="34" charset="0"/>
              <a:buChar char="•"/>
            </a:pPr>
            <a:r>
              <a:rPr lang="en-US" dirty="0" smtClean="0"/>
              <a:t> </a:t>
            </a:r>
            <a:r>
              <a:rPr lang="en-US" dirty="0" smtClean="0"/>
              <a:t>All models </a:t>
            </a:r>
            <a:r>
              <a:rPr lang="en-US" dirty="0" smtClean="0"/>
              <a:t>have satisfactory </a:t>
            </a:r>
            <a:r>
              <a:rPr lang="en-US" dirty="0" smtClean="0"/>
              <a:t>performance</a:t>
            </a:r>
          </a:p>
          <a:p>
            <a:pPr>
              <a:buFont typeface="Arial" pitchFamily="34" charset="0"/>
              <a:buChar char="•"/>
            </a:pPr>
            <a:endParaRPr lang="en-US" dirty="0" smtClean="0"/>
          </a:p>
          <a:p>
            <a:pPr>
              <a:buFont typeface="Arial" pitchFamily="34" charset="0"/>
              <a:buChar char="•"/>
            </a:pPr>
            <a:r>
              <a:rPr lang="en-US" dirty="0" smtClean="0"/>
              <a:t>The models predicted better the positive and the negative reviews, while the neutral reviews were predicted with a probability less than 50%</a:t>
            </a:r>
          </a:p>
          <a:p>
            <a:pPr>
              <a:buFont typeface="Arial" pitchFamily="34" charset="0"/>
              <a:buChar char="•"/>
            </a:pPr>
            <a:endParaRPr lang="en-US" dirty="0" smtClean="0"/>
          </a:p>
          <a:p>
            <a:pPr>
              <a:buFont typeface="Arial" pitchFamily="34" charset="0"/>
              <a:buChar char="•"/>
            </a:pPr>
            <a:r>
              <a:rPr lang="en-US" dirty="0" smtClean="0"/>
              <a:t>The majority of the comments were positive, less negative and the lower number of reviews was neutral. This may be the reason that the neutral reviews were not predicted as successfully, since the training set was lower. </a:t>
            </a:r>
            <a:endParaRPr lang="el-GR" dirty="0" smtClean="0"/>
          </a:p>
          <a:p>
            <a:pPr>
              <a:buFont typeface="Arial" pitchFamily="34" charset="0"/>
              <a:buChar char="•"/>
            </a:pPr>
            <a:endParaRPr lang="en-US" dirty="0" smtClean="0"/>
          </a:p>
          <a:p>
            <a:pPr>
              <a:buFont typeface="Arial" pitchFamily="34" charset="0"/>
              <a:buChar char="•"/>
            </a:pPr>
            <a:r>
              <a:rPr lang="en-US" dirty="0" smtClean="0"/>
              <a:t>The performance of the models in terms of accuracy is presented in the following table </a:t>
            </a:r>
          </a:p>
          <a:p>
            <a:pPr>
              <a:buFont typeface="Arial" pitchFamily="34" charset="0"/>
              <a:buChar char="•"/>
            </a:pPr>
            <a:endParaRPr lang="en-US" dirty="0" smtClean="0"/>
          </a:p>
        </p:txBody>
      </p:sp>
      <p:graphicFrame>
        <p:nvGraphicFramePr>
          <p:cNvPr id="6" name="5 - Πίνακας"/>
          <p:cNvGraphicFramePr>
            <a:graphicFrameLocks noGrp="1"/>
          </p:cNvGraphicFramePr>
          <p:nvPr/>
        </p:nvGraphicFramePr>
        <p:xfrm>
          <a:off x="785787" y="4500570"/>
          <a:ext cx="7358113" cy="1785952"/>
        </p:xfrm>
        <a:graphic>
          <a:graphicData uri="http://schemas.openxmlformats.org/drawingml/2006/table">
            <a:tbl>
              <a:tblPr/>
              <a:tblGrid>
                <a:gridCol w="2452129"/>
                <a:gridCol w="2452992"/>
                <a:gridCol w="2452992"/>
              </a:tblGrid>
              <a:tr h="446488">
                <a:tc>
                  <a:txBody>
                    <a:bodyPr/>
                    <a:lstStyle/>
                    <a:p>
                      <a:pPr algn="just">
                        <a:lnSpc>
                          <a:spcPct val="107000"/>
                        </a:lnSpc>
                        <a:spcBef>
                          <a:spcPts val="1260"/>
                        </a:spcBef>
                        <a:spcAft>
                          <a:spcPts val="0"/>
                        </a:spcAft>
                      </a:pPr>
                      <a:r>
                        <a:rPr lang="en-US" sz="1250" b="1" spc="-5" dirty="0">
                          <a:latin typeface="Calibri"/>
                          <a:ea typeface="Times New Roman"/>
                          <a:cs typeface="Calibri"/>
                        </a:rPr>
                        <a:t>Accuracy(%)</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Train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Test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LSTM RNN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95.2%</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83.34%</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CNN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98.3%</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smtClean="0">
                          <a:latin typeface="Calibri"/>
                          <a:ea typeface="Times New Roman"/>
                          <a:cs typeface="Calibri"/>
                        </a:rPr>
                        <a:t>83.6%</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BOW with KERAS</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98.3%</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a:latin typeface="Calibri"/>
                          <a:ea typeface="Times New Roman"/>
                          <a:cs typeface="Calibri"/>
                        </a:rPr>
                        <a:t>84%</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4153595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3">
      <a:dk1>
        <a:sysClr val="windowText" lastClr="000000"/>
      </a:dk1>
      <a:lt1>
        <a:sysClr val="window" lastClr="FFFFFF"/>
      </a:lt1>
      <a:dk2>
        <a:srgbClr val="69676D"/>
      </a:dk2>
      <a:lt2>
        <a:srgbClr val="C9C2D1"/>
      </a:lt2>
      <a:accent1>
        <a:srgbClr val="CEB966"/>
      </a:accent1>
      <a:accent2>
        <a:srgbClr val="92D050"/>
      </a:accent2>
      <a:accent3>
        <a:srgbClr val="00B0F0"/>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21910</TotalTime>
  <Words>578</Words>
  <Application>Microsoft Office PowerPoint</Application>
  <PresentationFormat>Προβολή στην οθόνη (4:3)</PresentationFormat>
  <Paragraphs>191</Paragraphs>
  <Slides>10</Slides>
  <Notes>10</Notes>
  <HiddenSlides>0</HiddenSlides>
  <MMClips>0</MMClips>
  <ScaleCrop>false</ScaleCrop>
  <HeadingPairs>
    <vt:vector size="4" baseType="variant">
      <vt:variant>
        <vt:lpstr>Θέμα</vt:lpstr>
      </vt:variant>
      <vt:variant>
        <vt:i4>1</vt:i4>
      </vt:variant>
      <vt:variant>
        <vt:lpstr>Τίτλοι διαφανειών</vt:lpstr>
      </vt:variant>
      <vt:variant>
        <vt:i4>10</vt:i4>
      </vt:variant>
    </vt:vector>
  </HeadingPairs>
  <TitlesOfParts>
    <vt:vector size="11" baseType="lpstr">
      <vt:lpstr>Urban</vt:lpstr>
      <vt:lpstr> Big Data Content Analytics   ‘Sentiment analysis on restaurant reviews from yelp website‘</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XXX Meeting</dc:title>
  <dc:creator>Laptop</dc:creator>
  <cp:lastModifiedBy>Alexandros Ntzoufas</cp:lastModifiedBy>
  <cp:revision>1171</cp:revision>
  <cp:lastPrinted>2014-04-30T05:17:10Z</cp:lastPrinted>
  <dcterms:created xsi:type="dcterms:W3CDTF">2009-11-05T14:40:52Z</dcterms:created>
  <dcterms:modified xsi:type="dcterms:W3CDTF">2019-09-09T03:10:56Z</dcterms:modified>
</cp:coreProperties>
</file>